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22" r:id="rId1"/>
    <p:sldMasterId id="2147484192" r:id="rId2"/>
  </p:sldMasterIdLst>
  <p:notesMasterIdLst>
    <p:notesMasterId r:id="rId14"/>
  </p:notesMasterIdLst>
  <p:sldIdLst>
    <p:sldId id="295" r:id="rId3"/>
    <p:sldId id="320" r:id="rId4"/>
    <p:sldId id="346" r:id="rId5"/>
    <p:sldId id="345" r:id="rId6"/>
    <p:sldId id="336" r:id="rId7"/>
    <p:sldId id="343" r:id="rId8"/>
    <p:sldId id="344" r:id="rId9"/>
    <p:sldId id="323" r:id="rId10"/>
    <p:sldId id="337" r:id="rId11"/>
    <p:sldId id="340" r:id="rId12"/>
    <p:sldId id="339"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D92AB"/>
    <a:srgbClr val="567B94"/>
    <a:srgbClr val="8BA8BB"/>
    <a:srgbClr val="C0CF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92" autoAdjust="0"/>
    <p:restoredTop sz="97339" autoAdjust="0"/>
  </p:normalViewPr>
  <p:slideViewPr>
    <p:cSldViewPr snapToGrid="0">
      <p:cViewPr varScale="1">
        <p:scale>
          <a:sx n="77" d="100"/>
          <a:sy n="77" d="100"/>
        </p:scale>
        <p:origin x="-112" y="-1224"/>
      </p:cViewPr>
      <p:guideLst>
        <p:guide orient="horz" pos="2160"/>
        <p:guide pos="2880"/>
      </p:guideLst>
    </p:cSldViewPr>
  </p:slideViewPr>
  <p:outlineViewPr>
    <p:cViewPr>
      <p:scale>
        <a:sx n="33" d="100"/>
        <a:sy n="33" d="100"/>
      </p:scale>
      <p:origin x="0" y="-751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E3DE69D-B791-4942-907C-9767B5B7031C}" type="datetimeFigureOut">
              <a:rPr lang="en-US" smtClean="0"/>
              <a:t>2/28/22</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27918DD-46A8-4B46-BC71-4A775B06C3F2}" type="slidenum">
              <a:rPr lang="en-US" smtClean="0"/>
              <a:t>‹#›</a:t>
            </a:fld>
            <a:endParaRPr lang="en-US"/>
          </a:p>
        </p:txBody>
      </p:sp>
    </p:spTree>
    <p:extLst>
      <p:ext uri="{BB962C8B-B14F-4D97-AF65-F5344CB8AC3E}">
        <p14:creationId xmlns:p14="http://schemas.microsoft.com/office/powerpoint/2010/main" val="21958689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57325" y="1181100"/>
            <a:ext cx="4251325" cy="31892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6E533C-FEEF-4256-B139-B0F959419304}"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17548484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7918DD-46A8-4B46-BC71-4A775B06C3F2}" type="slidenum">
              <a:rPr lang="en-US" smtClean="0"/>
              <a:t>2</a:t>
            </a:fld>
            <a:endParaRPr lang="en-US"/>
          </a:p>
        </p:txBody>
      </p:sp>
    </p:spTree>
    <p:extLst>
      <p:ext uri="{BB962C8B-B14F-4D97-AF65-F5344CB8AC3E}">
        <p14:creationId xmlns:p14="http://schemas.microsoft.com/office/powerpoint/2010/main" val="900736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7918DD-46A8-4B46-BC71-4A775B06C3F2}" type="slidenum">
              <a:rPr lang="en-US" smtClean="0"/>
              <a:t>3</a:t>
            </a:fld>
            <a:endParaRPr lang="en-US"/>
          </a:p>
        </p:txBody>
      </p:sp>
    </p:spTree>
    <p:extLst>
      <p:ext uri="{BB962C8B-B14F-4D97-AF65-F5344CB8AC3E}">
        <p14:creationId xmlns:p14="http://schemas.microsoft.com/office/powerpoint/2010/main" val="945696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27918DD-46A8-4B46-BC71-4A775B06C3F2}" type="slidenum">
              <a:rPr lang="en-US" smtClean="0"/>
              <a:t>4</a:t>
            </a:fld>
            <a:endParaRPr lang="en-US"/>
          </a:p>
        </p:txBody>
      </p:sp>
    </p:spTree>
    <p:extLst>
      <p:ext uri="{BB962C8B-B14F-4D97-AF65-F5344CB8AC3E}">
        <p14:creationId xmlns:p14="http://schemas.microsoft.com/office/powerpoint/2010/main" val="2283136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4382E76B-4A14-415C-B8C4-A852E7BC2519}" type="datetime1">
              <a:rPr lang="en-US" smtClean="0">
                <a:solidFill>
                  <a:srgbClr val="336699"/>
                </a:solidFill>
              </a:rPr>
              <a:t>2/28/22</a:t>
            </a:fld>
            <a:endParaRPr lang="en-US">
              <a:solidFill>
                <a:srgbClr val="336699"/>
              </a:solidFill>
            </a:endParaRPr>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r>
              <a:rPr lang="en-US">
                <a:solidFill>
                  <a:srgbClr val="336699"/>
                </a:solidFill>
              </a:rPr>
              <a:t>Frost Insurance Agency    Fort Worth, Texas    817-420-5700</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85E33FC9-126F-4D15-BFC4-FF4929BC0930}" type="slidenum">
              <a:rPr lang="en-US" smtClean="0">
                <a:solidFill>
                  <a:srgbClr val="336699"/>
                </a:solidFill>
              </a:rPr>
              <a:pPr/>
              <a:t>‹#›</a:t>
            </a:fld>
            <a:endParaRPr lang="en-US">
              <a:solidFill>
                <a:srgbClr val="336699"/>
              </a:solidFill>
            </a:endParaRPr>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597682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62AF35-0244-41FF-BD38-49115EEC5F21}" type="datetime1">
              <a:rPr lang="en-US" smtClean="0">
                <a:solidFill>
                  <a:srgbClr val="336699"/>
                </a:solidFill>
              </a:rPr>
              <a:t>2/28/22</a:t>
            </a:fld>
            <a:endParaRPr lang="en-US">
              <a:solidFill>
                <a:srgbClr val="336699"/>
              </a:solidFill>
            </a:endParaRPr>
          </a:p>
        </p:txBody>
      </p:sp>
      <p:sp>
        <p:nvSpPr>
          <p:cNvPr id="5" name="Footer Placeholder 4"/>
          <p:cNvSpPr>
            <a:spLocks noGrp="1"/>
          </p:cNvSpPr>
          <p:nvPr>
            <p:ph type="ftr" sz="quarter" idx="11"/>
          </p:nvPr>
        </p:nvSpPr>
        <p:spPr/>
        <p:txBody>
          <a:bodyPr/>
          <a:lstStyle/>
          <a:p>
            <a:r>
              <a:rPr lang="en-US">
                <a:solidFill>
                  <a:srgbClr val="336699"/>
                </a:solidFill>
              </a:rPr>
              <a:t>Frost Insurance Agency    Fort Worth, Texas    817-420-5700</a:t>
            </a:r>
          </a:p>
        </p:txBody>
      </p:sp>
      <p:sp>
        <p:nvSpPr>
          <p:cNvPr id="6" name="Slide Number Placeholder 5"/>
          <p:cNvSpPr>
            <a:spLocks noGrp="1"/>
          </p:cNvSpPr>
          <p:nvPr>
            <p:ph type="sldNum" sz="quarter" idx="12"/>
          </p:nvPr>
        </p:nvSpPr>
        <p:spPr/>
        <p:txBody>
          <a:bodyPr/>
          <a:lstStyle/>
          <a:p>
            <a:fld id="{85E33FC9-126F-4D15-BFC4-FF4929BC0930}" type="slidenum">
              <a:rPr lang="en-US" smtClean="0">
                <a:solidFill>
                  <a:srgbClr val="336699"/>
                </a:solidFill>
              </a:rPr>
              <a:pPr/>
              <a:t>‹#›</a:t>
            </a:fld>
            <a:endParaRPr lang="en-US">
              <a:solidFill>
                <a:srgbClr val="336699"/>
              </a:solidFill>
            </a:endParaRPr>
          </a:p>
        </p:txBody>
      </p:sp>
    </p:spTree>
    <p:extLst>
      <p:ext uri="{BB962C8B-B14F-4D97-AF65-F5344CB8AC3E}">
        <p14:creationId xmlns:p14="http://schemas.microsoft.com/office/powerpoint/2010/main" val="460365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499D14-328F-40B8-9B6A-15B45E5539A9}" type="datetime1">
              <a:rPr lang="en-US" smtClean="0">
                <a:solidFill>
                  <a:srgbClr val="336699"/>
                </a:solidFill>
              </a:rPr>
              <a:t>2/28/22</a:t>
            </a:fld>
            <a:endParaRPr lang="en-US">
              <a:solidFill>
                <a:srgbClr val="336699"/>
              </a:solidFill>
            </a:endParaRPr>
          </a:p>
        </p:txBody>
      </p:sp>
      <p:sp>
        <p:nvSpPr>
          <p:cNvPr id="5" name="Footer Placeholder 4"/>
          <p:cNvSpPr>
            <a:spLocks noGrp="1"/>
          </p:cNvSpPr>
          <p:nvPr>
            <p:ph type="ftr" sz="quarter" idx="11"/>
          </p:nvPr>
        </p:nvSpPr>
        <p:spPr/>
        <p:txBody>
          <a:bodyPr/>
          <a:lstStyle/>
          <a:p>
            <a:r>
              <a:rPr lang="en-US">
                <a:solidFill>
                  <a:srgbClr val="336699"/>
                </a:solidFill>
              </a:rPr>
              <a:t>Frost Insurance Agency    Fort Worth, Texas    817-420-5700</a:t>
            </a:r>
          </a:p>
        </p:txBody>
      </p:sp>
      <p:sp>
        <p:nvSpPr>
          <p:cNvPr id="6" name="Slide Number Placeholder 5"/>
          <p:cNvSpPr>
            <a:spLocks noGrp="1"/>
          </p:cNvSpPr>
          <p:nvPr>
            <p:ph type="sldNum" sz="quarter" idx="12"/>
          </p:nvPr>
        </p:nvSpPr>
        <p:spPr/>
        <p:txBody>
          <a:bodyPr/>
          <a:lstStyle/>
          <a:p>
            <a:fld id="{85E33FC9-126F-4D15-BFC4-FF4929BC0930}" type="slidenum">
              <a:rPr lang="en-US" smtClean="0">
                <a:solidFill>
                  <a:srgbClr val="336699"/>
                </a:solidFill>
              </a:rPr>
              <a:pPr/>
              <a:t>‹#›</a:t>
            </a:fld>
            <a:endParaRPr lang="en-US">
              <a:solidFill>
                <a:srgbClr val="336699"/>
              </a:solidFill>
            </a:endParaRPr>
          </a:p>
        </p:txBody>
      </p:sp>
    </p:spTree>
    <p:extLst>
      <p:ext uri="{BB962C8B-B14F-4D97-AF65-F5344CB8AC3E}">
        <p14:creationId xmlns:p14="http://schemas.microsoft.com/office/powerpoint/2010/main" val="33819622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Header and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896545"/>
            <a:ext cx="7886700" cy="840084"/>
          </a:xfrm>
          <a:prstGeom prst="rect">
            <a:avLst/>
          </a:prstGeom>
        </p:spPr>
        <p:txBody>
          <a:bodyPr anchor="ctr">
            <a:normAutofit/>
          </a:bodyPr>
          <a:lstStyle>
            <a:lvl1pPr>
              <a:defRPr sz="2400">
                <a:latin typeface="Franklin Gothic Demi" panose="020B0703020102020204" pitchFamily="34" charset="0"/>
              </a:defRPr>
            </a:lvl1pPr>
          </a:lstStyle>
          <a:p>
            <a:r>
              <a:rPr lang="en-US"/>
              <a:t>Click to edit Master title style</a:t>
            </a:r>
            <a:endParaRPr lang="en-US" dirty="0"/>
          </a:p>
        </p:txBody>
      </p:sp>
      <p:sp>
        <p:nvSpPr>
          <p:cNvPr id="5" name="Content Placeholder 2"/>
          <p:cNvSpPr>
            <a:spLocks noGrp="1"/>
          </p:cNvSpPr>
          <p:nvPr>
            <p:ph sz="half" idx="10"/>
          </p:nvPr>
        </p:nvSpPr>
        <p:spPr>
          <a:xfrm>
            <a:off x="628650" y="1881137"/>
            <a:ext cx="7886700" cy="4212696"/>
          </a:xfrm>
          <a:prstGeom prst="rect">
            <a:avLst/>
          </a:prstGeom>
        </p:spPr>
        <p:txBody>
          <a:bodyPr>
            <a:normAutofit/>
          </a:bodyPr>
          <a:lstStyle>
            <a:lvl1pPr>
              <a:buSzPct val="115000"/>
              <a:defRPr sz="1650">
                <a:latin typeface="Franklin Gothic Book" panose="020B0503020102020204" pitchFamily="34" charset="0"/>
              </a:defRPr>
            </a:lvl1pPr>
            <a:lvl2pPr marL="514343" indent="-253601">
              <a:buFont typeface="Corbel" panose="020B0503020204020204" pitchFamily="34" charset="0"/>
              <a:buChar char="―"/>
              <a:defRPr sz="1500">
                <a:latin typeface="Franklin Gothic Book" panose="020B0503020102020204" pitchFamily="34" charset="0"/>
              </a:defRPr>
            </a:lvl2pPr>
            <a:lvl3pPr marL="857237" indent="-171448">
              <a:buSzPct val="85000"/>
              <a:buFont typeface="Wingdings" panose="05000000000000000000" pitchFamily="2" charset="2"/>
              <a:buChar char="§"/>
              <a:defRPr sz="1500">
                <a:latin typeface="Franklin Gothic Book" panose="020B0503020102020204" pitchFamily="34" charset="0"/>
              </a:defRPr>
            </a:lvl3pPr>
            <a:lvl4pPr marL="1200132" indent="-171448">
              <a:buSzPct val="100000"/>
              <a:buFont typeface="Corbel" panose="020B0503020204020204" pitchFamily="34" charset="0"/>
              <a:buChar char="−"/>
              <a:defRPr sz="1500">
                <a:latin typeface="Franklin Gothic Book" panose="020B0503020102020204" pitchFamily="34" charset="0"/>
              </a:defRPr>
            </a:lvl4pPr>
            <a:lvl5pPr marL="1543028" indent="-171448">
              <a:buSzPct val="50000"/>
              <a:buFont typeface="Courier New" panose="02070309020205020404" pitchFamily="49" charset="0"/>
              <a:buChar char="o"/>
              <a:defRPr sz="1500">
                <a:latin typeface="Franklin Gothic Book" panose="020B05030201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 name="Picture 9"/>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80905" y="6550410"/>
            <a:ext cx="8972671" cy="194392"/>
          </a:xfrm>
          <a:prstGeom prst="rect">
            <a:avLst/>
          </a:prstGeom>
        </p:spPr>
      </p:pic>
      <p:sp>
        <p:nvSpPr>
          <p:cNvPr id="11" name="TextBox 10"/>
          <p:cNvSpPr txBox="1"/>
          <p:nvPr userDrawn="1"/>
        </p:nvSpPr>
        <p:spPr>
          <a:xfrm>
            <a:off x="8271938" y="6298746"/>
            <a:ext cx="536291" cy="230832"/>
          </a:xfrm>
          <a:prstGeom prst="rect">
            <a:avLst/>
          </a:prstGeom>
          <a:noFill/>
        </p:spPr>
        <p:txBody>
          <a:bodyPr wrap="square" rtlCol="0">
            <a:spAutoFit/>
          </a:bodyPr>
          <a:lstStyle/>
          <a:p>
            <a:pPr algn="r"/>
            <a:fld id="{2E1835B1-510A-4DC5-A62C-370242C1A9E8}" type="slidenum">
              <a:rPr lang="en-US" sz="900">
                <a:solidFill>
                  <a:srgbClr val="FFFFFF"/>
                </a:solidFill>
              </a:rPr>
              <a:pPr algn="r"/>
              <a:t>‹#›</a:t>
            </a:fld>
            <a:endParaRPr lang="en-US" sz="900" dirty="0">
              <a:solidFill>
                <a:srgbClr val="FFFFFF"/>
              </a:solidFill>
            </a:endParaRPr>
          </a:p>
        </p:txBody>
      </p:sp>
    </p:spTree>
    <p:extLst>
      <p:ext uri="{BB962C8B-B14F-4D97-AF65-F5344CB8AC3E}">
        <p14:creationId xmlns:p14="http://schemas.microsoft.com/office/powerpoint/2010/main" val="20913019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24F57DD0-AC61-473D-A2BB-F34149582680}" type="datetime1">
              <a:rPr lang="en-US" smtClean="0">
                <a:solidFill>
                  <a:srgbClr val="336699"/>
                </a:solidFill>
              </a:rPr>
              <a:t>2/28/22</a:t>
            </a:fld>
            <a:endParaRPr lang="en-US">
              <a:solidFill>
                <a:srgbClr val="336699"/>
              </a:solidFill>
            </a:endParaRPr>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r>
              <a:rPr lang="en-US">
                <a:solidFill>
                  <a:srgbClr val="336699"/>
                </a:solidFill>
              </a:rPr>
              <a:t>Frost Insurance Agency    Fort Worth, Texas    817-420-5700</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85E33FC9-126F-4D15-BFC4-FF4929BC0930}" type="slidenum">
              <a:rPr lang="en-US" smtClean="0">
                <a:solidFill>
                  <a:srgbClr val="336699"/>
                </a:solidFill>
              </a:rPr>
              <a:pPr/>
              <a:t>‹#›</a:t>
            </a:fld>
            <a:endParaRPr lang="en-US">
              <a:solidFill>
                <a:srgbClr val="336699"/>
              </a:solidFill>
            </a:endParaRPr>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1650348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7EB460-78C5-4949-956F-D0D0EDC184E3}" type="datetime1">
              <a:rPr lang="en-US" smtClean="0">
                <a:solidFill>
                  <a:srgbClr val="336699"/>
                </a:solidFill>
              </a:rPr>
              <a:t>2/28/22</a:t>
            </a:fld>
            <a:endParaRPr lang="en-US">
              <a:solidFill>
                <a:srgbClr val="336699"/>
              </a:solidFill>
            </a:endParaRPr>
          </a:p>
        </p:txBody>
      </p:sp>
      <p:sp>
        <p:nvSpPr>
          <p:cNvPr id="5" name="Footer Placeholder 4"/>
          <p:cNvSpPr>
            <a:spLocks noGrp="1"/>
          </p:cNvSpPr>
          <p:nvPr>
            <p:ph type="ftr" sz="quarter" idx="11"/>
          </p:nvPr>
        </p:nvSpPr>
        <p:spPr/>
        <p:txBody>
          <a:bodyPr/>
          <a:lstStyle/>
          <a:p>
            <a:r>
              <a:rPr lang="en-US">
                <a:solidFill>
                  <a:srgbClr val="336699"/>
                </a:solidFill>
              </a:rPr>
              <a:t>Frost Insurance Agency    Fort Worth, Texas    817-420-5700</a:t>
            </a:r>
          </a:p>
        </p:txBody>
      </p:sp>
      <p:sp>
        <p:nvSpPr>
          <p:cNvPr id="6" name="Slide Number Placeholder 5"/>
          <p:cNvSpPr>
            <a:spLocks noGrp="1"/>
          </p:cNvSpPr>
          <p:nvPr>
            <p:ph type="sldNum" sz="quarter" idx="12"/>
          </p:nvPr>
        </p:nvSpPr>
        <p:spPr/>
        <p:txBody>
          <a:bodyPr/>
          <a:lstStyle/>
          <a:p>
            <a:fld id="{85E33FC9-126F-4D15-BFC4-FF4929BC0930}" type="slidenum">
              <a:rPr lang="en-US" smtClean="0">
                <a:solidFill>
                  <a:srgbClr val="336699"/>
                </a:solidFill>
              </a:rPr>
              <a:pPr/>
              <a:t>‹#›</a:t>
            </a:fld>
            <a:endParaRPr lang="en-US">
              <a:solidFill>
                <a:srgbClr val="336699"/>
              </a:solidFill>
            </a:endParaRPr>
          </a:p>
        </p:txBody>
      </p:sp>
    </p:spTree>
    <p:extLst>
      <p:ext uri="{BB962C8B-B14F-4D97-AF65-F5344CB8AC3E}">
        <p14:creationId xmlns:p14="http://schemas.microsoft.com/office/powerpoint/2010/main" val="3549863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B38D7F47-187C-426F-A8D6-B40A72415E0B}" type="datetime1">
              <a:rPr lang="en-US" smtClean="0">
                <a:solidFill>
                  <a:srgbClr val="336699"/>
                </a:solidFill>
              </a:rPr>
              <a:t>2/28/22</a:t>
            </a:fld>
            <a:endParaRPr lang="en-US">
              <a:solidFill>
                <a:srgbClr val="336699"/>
              </a:solidFill>
            </a:endParaRPr>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r>
              <a:rPr lang="en-US">
                <a:solidFill>
                  <a:srgbClr val="336699"/>
                </a:solidFill>
              </a:rPr>
              <a:t>Frost Insurance Agency    Fort Worth, Texas    817-420-5700</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85E33FC9-126F-4D15-BFC4-FF4929BC0930}" type="slidenum">
              <a:rPr lang="en-US" smtClean="0">
                <a:solidFill>
                  <a:srgbClr val="336699"/>
                </a:solidFill>
              </a:rPr>
              <a:pPr/>
              <a:t>‹#›</a:t>
            </a:fld>
            <a:endParaRPr lang="en-US">
              <a:solidFill>
                <a:srgbClr val="336699"/>
              </a:solidFill>
            </a:endParaRPr>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787915154"/>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006858A-280B-4ABD-8301-63DDA7CB7AE4}" type="datetime1">
              <a:rPr lang="en-US" smtClean="0">
                <a:solidFill>
                  <a:srgbClr val="336699"/>
                </a:solidFill>
              </a:rPr>
              <a:t>2/28/22</a:t>
            </a:fld>
            <a:endParaRPr lang="en-US">
              <a:solidFill>
                <a:srgbClr val="336699"/>
              </a:solidFill>
            </a:endParaRPr>
          </a:p>
        </p:txBody>
      </p:sp>
      <p:sp>
        <p:nvSpPr>
          <p:cNvPr id="6" name="Footer Placeholder 5"/>
          <p:cNvSpPr>
            <a:spLocks noGrp="1"/>
          </p:cNvSpPr>
          <p:nvPr>
            <p:ph type="ftr" sz="quarter" idx="11"/>
          </p:nvPr>
        </p:nvSpPr>
        <p:spPr/>
        <p:txBody>
          <a:bodyPr/>
          <a:lstStyle/>
          <a:p>
            <a:r>
              <a:rPr lang="en-US">
                <a:solidFill>
                  <a:srgbClr val="336699"/>
                </a:solidFill>
              </a:rPr>
              <a:t>Frost Insurance Agency    Fort Worth, Texas    817-420-5700</a:t>
            </a:r>
          </a:p>
        </p:txBody>
      </p:sp>
      <p:sp>
        <p:nvSpPr>
          <p:cNvPr id="7" name="Slide Number Placeholder 6"/>
          <p:cNvSpPr>
            <a:spLocks noGrp="1"/>
          </p:cNvSpPr>
          <p:nvPr>
            <p:ph type="sldNum" sz="quarter" idx="12"/>
          </p:nvPr>
        </p:nvSpPr>
        <p:spPr/>
        <p:txBody>
          <a:bodyPr/>
          <a:lstStyle/>
          <a:p>
            <a:fld id="{85E33FC9-126F-4D15-BFC4-FF4929BC0930}" type="slidenum">
              <a:rPr lang="en-US" smtClean="0">
                <a:solidFill>
                  <a:srgbClr val="336699"/>
                </a:solidFill>
              </a:rPr>
              <a:pPr/>
              <a:t>‹#›</a:t>
            </a:fld>
            <a:endParaRPr lang="en-US">
              <a:solidFill>
                <a:srgbClr val="336699"/>
              </a:solidFill>
            </a:endParaRPr>
          </a:p>
        </p:txBody>
      </p:sp>
    </p:spTree>
    <p:extLst>
      <p:ext uri="{BB962C8B-B14F-4D97-AF65-F5344CB8AC3E}">
        <p14:creationId xmlns:p14="http://schemas.microsoft.com/office/powerpoint/2010/main" val="4625730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E4E7B7D-9198-4776-BEDB-7915E643BDBE}" type="datetime1">
              <a:rPr lang="en-US" smtClean="0">
                <a:solidFill>
                  <a:srgbClr val="336699"/>
                </a:solidFill>
              </a:rPr>
              <a:t>2/28/22</a:t>
            </a:fld>
            <a:endParaRPr lang="en-US">
              <a:solidFill>
                <a:srgbClr val="336699"/>
              </a:solidFill>
            </a:endParaRPr>
          </a:p>
        </p:txBody>
      </p:sp>
      <p:sp>
        <p:nvSpPr>
          <p:cNvPr id="8" name="Footer Placeholder 7"/>
          <p:cNvSpPr>
            <a:spLocks noGrp="1"/>
          </p:cNvSpPr>
          <p:nvPr>
            <p:ph type="ftr" sz="quarter" idx="11"/>
          </p:nvPr>
        </p:nvSpPr>
        <p:spPr/>
        <p:txBody>
          <a:bodyPr/>
          <a:lstStyle/>
          <a:p>
            <a:r>
              <a:rPr lang="en-US">
                <a:solidFill>
                  <a:srgbClr val="336699"/>
                </a:solidFill>
              </a:rPr>
              <a:t>Frost Insurance Agency    Fort Worth, Texas    817-420-5700</a:t>
            </a:r>
          </a:p>
        </p:txBody>
      </p:sp>
      <p:sp>
        <p:nvSpPr>
          <p:cNvPr id="9" name="Slide Number Placeholder 8"/>
          <p:cNvSpPr>
            <a:spLocks noGrp="1"/>
          </p:cNvSpPr>
          <p:nvPr>
            <p:ph type="sldNum" sz="quarter" idx="12"/>
          </p:nvPr>
        </p:nvSpPr>
        <p:spPr/>
        <p:txBody>
          <a:bodyPr/>
          <a:lstStyle/>
          <a:p>
            <a:fld id="{85E33FC9-126F-4D15-BFC4-FF4929BC0930}" type="slidenum">
              <a:rPr lang="en-US" smtClean="0">
                <a:solidFill>
                  <a:srgbClr val="336699"/>
                </a:solidFill>
              </a:rPr>
              <a:pPr/>
              <a:t>‹#›</a:t>
            </a:fld>
            <a:endParaRPr lang="en-US">
              <a:solidFill>
                <a:srgbClr val="336699"/>
              </a:solidFill>
            </a:endParaRPr>
          </a:p>
        </p:txBody>
      </p:sp>
    </p:spTree>
    <p:extLst>
      <p:ext uri="{BB962C8B-B14F-4D97-AF65-F5344CB8AC3E}">
        <p14:creationId xmlns:p14="http://schemas.microsoft.com/office/powerpoint/2010/main" val="25842883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96B034E-988E-49DE-B7AF-F81A786A3D16}" type="datetime1">
              <a:rPr lang="en-US" smtClean="0">
                <a:solidFill>
                  <a:srgbClr val="336699"/>
                </a:solidFill>
              </a:rPr>
              <a:t>2/28/22</a:t>
            </a:fld>
            <a:endParaRPr lang="en-US">
              <a:solidFill>
                <a:srgbClr val="336699"/>
              </a:solidFill>
            </a:endParaRPr>
          </a:p>
        </p:txBody>
      </p:sp>
      <p:sp>
        <p:nvSpPr>
          <p:cNvPr id="4" name="Footer Placeholder 3"/>
          <p:cNvSpPr>
            <a:spLocks noGrp="1"/>
          </p:cNvSpPr>
          <p:nvPr>
            <p:ph type="ftr" sz="quarter" idx="11"/>
          </p:nvPr>
        </p:nvSpPr>
        <p:spPr/>
        <p:txBody>
          <a:bodyPr/>
          <a:lstStyle/>
          <a:p>
            <a:r>
              <a:rPr lang="en-US">
                <a:solidFill>
                  <a:srgbClr val="336699"/>
                </a:solidFill>
              </a:rPr>
              <a:t>Frost Insurance Agency    Fort Worth, Texas    817-420-5700</a:t>
            </a:r>
          </a:p>
        </p:txBody>
      </p:sp>
      <p:sp>
        <p:nvSpPr>
          <p:cNvPr id="5" name="Slide Number Placeholder 4"/>
          <p:cNvSpPr>
            <a:spLocks noGrp="1"/>
          </p:cNvSpPr>
          <p:nvPr>
            <p:ph type="sldNum" sz="quarter" idx="12"/>
          </p:nvPr>
        </p:nvSpPr>
        <p:spPr/>
        <p:txBody>
          <a:bodyPr/>
          <a:lstStyle/>
          <a:p>
            <a:fld id="{85E33FC9-126F-4D15-BFC4-FF4929BC0930}" type="slidenum">
              <a:rPr lang="en-US" smtClean="0">
                <a:solidFill>
                  <a:srgbClr val="336699"/>
                </a:solidFill>
              </a:rPr>
              <a:pPr/>
              <a:t>‹#›</a:t>
            </a:fld>
            <a:endParaRPr lang="en-US">
              <a:solidFill>
                <a:srgbClr val="336699"/>
              </a:solidFill>
            </a:endParaRPr>
          </a:p>
        </p:txBody>
      </p:sp>
    </p:spTree>
    <p:extLst>
      <p:ext uri="{BB962C8B-B14F-4D97-AF65-F5344CB8AC3E}">
        <p14:creationId xmlns:p14="http://schemas.microsoft.com/office/powerpoint/2010/main" val="2567541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8A3009-F631-4150-8262-441A784382F3}" type="datetime1">
              <a:rPr lang="en-US" smtClean="0">
                <a:solidFill>
                  <a:srgbClr val="336699"/>
                </a:solidFill>
              </a:rPr>
              <a:t>2/28/22</a:t>
            </a:fld>
            <a:endParaRPr lang="en-US">
              <a:solidFill>
                <a:srgbClr val="336699"/>
              </a:solidFill>
            </a:endParaRPr>
          </a:p>
        </p:txBody>
      </p:sp>
      <p:sp>
        <p:nvSpPr>
          <p:cNvPr id="3" name="Footer Placeholder 2"/>
          <p:cNvSpPr>
            <a:spLocks noGrp="1"/>
          </p:cNvSpPr>
          <p:nvPr>
            <p:ph type="ftr" sz="quarter" idx="11"/>
          </p:nvPr>
        </p:nvSpPr>
        <p:spPr/>
        <p:txBody>
          <a:bodyPr/>
          <a:lstStyle/>
          <a:p>
            <a:r>
              <a:rPr lang="en-US">
                <a:solidFill>
                  <a:srgbClr val="336699"/>
                </a:solidFill>
              </a:rPr>
              <a:t>Frost Insurance Agency    Fort Worth, Texas    817-420-5700</a:t>
            </a:r>
          </a:p>
        </p:txBody>
      </p:sp>
      <p:sp>
        <p:nvSpPr>
          <p:cNvPr id="4" name="Slide Number Placeholder 3"/>
          <p:cNvSpPr>
            <a:spLocks noGrp="1"/>
          </p:cNvSpPr>
          <p:nvPr>
            <p:ph type="sldNum" sz="quarter" idx="12"/>
          </p:nvPr>
        </p:nvSpPr>
        <p:spPr/>
        <p:txBody>
          <a:bodyPr/>
          <a:lstStyle/>
          <a:p>
            <a:fld id="{85E33FC9-126F-4D15-BFC4-FF4929BC0930}" type="slidenum">
              <a:rPr lang="en-US" smtClean="0">
                <a:solidFill>
                  <a:srgbClr val="336699"/>
                </a:solidFill>
              </a:rPr>
              <a:pPr/>
              <a:t>‹#›</a:t>
            </a:fld>
            <a:endParaRPr lang="en-US">
              <a:solidFill>
                <a:srgbClr val="336699"/>
              </a:solidFill>
            </a:endParaRPr>
          </a:p>
        </p:txBody>
      </p:sp>
    </p:spTree>
    <p:extLst>
      <p:ext uri="{BB962C8B-B14F-4D97-AF65-F5344CB8AC3E}">
        <p14:creationId xmlns:p14="http://schemas.microsoft.com/office/powerpoint/2010/main" val="1267900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86B2A9-4B2A-44D3-B3E5-C6B008ADADAF}" type="datetime1">
              <a:rPr lang="en-US" smtClean="0">
                <a:solidFill>
                  <a:srgbClr val="336699"/>
                </a:solidFill>
              </a:rPr>
              <a:t>2/28/22</a:t>
            </a:fld>
            <a:endParaRPr lang="en-US">
              <a:solidFill>
                <a:srgbClr val="336699"/>
              </a:solidFill>
            </a:endParaRPr>
          </a:p>
        </p:txBody>
      </p:sp>
      <p:sp>
        <p:nvSpPr>
          <p:cNvPr id="5" name="Footer Placeholder 4"/>
          <p:cNvSpPr>
            <a:spLocks noGrp="1"/>
          </p:cNvSpPr>
          <p:nvPr>
            <p:ph type="ftr" sz="quarter" idx="11"/>
          </p:nvPr>
        </p:nvSpPr>
        <p:spPr/>
        <p:txBody>
          <a:bodyPr/>
          <a:lstStyle/>
          <a:p>
            <a:r>
              <a:rPr lang="en-US">
                <a:solidFill>
                  <a:srgbClr val="336699"/>
                </a:solidFill>
              </a:rPr>
              <a:t>Frost Insurance Agency    Fort Worth, Texas    817-420-5700</a:t>
            </a:r>
          </a:p>
        </p:txBody>
      </p:sp>
      <p:sp>
        <p:nvSpPr>
          <p:cNvPr id="6" name="Slide Number Placeholder 5"/>
          <p:cNvSpPr>
            <a:spLocks noGrp="1"/>
          </p:cNvSpPr>
          <p:nvPr>
            <p:ph type="sldNum" sz="quarter" idx="12"/>
          </p:nvPr>
        </p:nvSpPr>
        <p:spPr/>
        <p:txBody>
          <a:bodyPr/>
          <a:lstStyle/>
          <a:p>
            <a:fld id="{85E33FC9-126F-4D15-BFC4-FF4929BC0930}" type="slidenum">
              <a:rPr lang="en-US" smtClean="0">
                <a:solidFill>
                  <a:srgbClr val="336699"/>
                </a:solidFill>
              </a:rPr>
              <a:pPr/>
              <a:t>‹#›</a:t>
            </a:fld>
            <a:endParaRPr lang="en-US">
              <a:solidFill>
                <a:srgbClr val="336699"/>
              </a:solidFill>
            </a:endParaRPr>
          </a:p>
        </p:txBody>
      </p:sp>
    </p:spTree>
    <p:extLst>
      <p:ext uri="{BB962C8B-B14F-4D97-AF65-F5344CB8AC3E}">
        <p14:creationId xmlns:p14="http://schemas.microsoft.com/office/powerpoint/2010/main" val="30519450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0A53CB0B-FCB7-41C0-A67E-043DC6CCB012}" type="datetime1">
              <a:rPr lang="en-US" smtClean="0">
                <a:solidFill>
                  <a:srgbClr val="336699"/>
                </a:solidFill>
              </a:rPr>
              <a:t>2/28/22</a:t>
            </a:fld>
            <a:endParaRPr lang="en-US">
              <a:solidFill>
                <a:srgbClr val="336699"/>
              </a:solidFill>
            </a:endParaRPr>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r>
              <a:rPr lang="en-US">
                <a:solidFill>
                  <a:srgbClr val="336699"/>
                </a:solidFill>
              </a:rPr>
              <a:t>Frost Insurance Agency    Fort Worth, Texas    817-420-5700</a:t>
            </a: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85E33FC9-126F-4D15-BFC4-FF4929BC0930}" type="slidenum">
              <a:rPr lang="en-US" smtClean="0">
                <a:solidFill>
                  <a:srgbClr val="336699"/>
                </a:solidFill>
              </a:rPr>
              <a:pPr/>
              <a:t>‹#›</a:t>
            </a:fld>
            <a:endParaRPr lang="en-US">
              <a:solidFill>
                <a:srgbClr val="336699"/>
              </a:solidFill>
            </a:endParaRPr>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163463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2B36B974-E094-4BF7-8014-272823018D93}" type="datetime1">
              <a:rPr lang="en-US" smtClean="0">
                <a:solidFill>
                  <a:srgbClr val="336699"/>
                </a:solidFill>
              </a:rPr>
              <a:t>2/28/22</a:t>
            </a:fld>
            <a:endParaRPr lang="en-US">
              <a:solidFill>
                <a:srgbClr val="336699"/>
              </a:solidFill>
            </a:endParaRPr>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r>
              <a:rPr lang="en-US">
                <a:solidFill>
                  <a:srgbClr val="336699"/>
                </a:solidFill>
              </a:rPr>
              <a:t>Frost Insurance Agency    Fort Worth, Texas    817-420-5700</a:t>
            </a: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85E33FC9-126F-4D15-BFC4-FF4929BC0930}" type="slidenum">
              <a:rPr lang="en-US" smtClean="0">
                <a:solidFill>
                  <a:srgbClr val="336699"/>
                </a:solidFill>
              </a:rPr>
              <a:pPr/>
              <a:t>‹#›</a:t>
            </a:fld>
            <a:endParaRPr lang="en-US">
              <a:solidFill>
                <a:srgbClr val="336699"/>
              </a:solidFill>
            </a:endParaRPr>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115532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FDA4E7-5770-4673-9345-511C1AF37D05}" type="datetime1">
              <a:rPr lang="en-US" smtClean="0">
                <a:solidFill>
                  <a:srgbClr val="336699"/>
                </a:solidFill>
              </a:rPr>
              <a:t>2/28/22</a:t>
            </a:fld>
            <a:endParaRPr lang="en-US">
              <a:solidFill>
                <a:srgbClr val="336699"/>
              </a:solidFill>
            </a:endParaRPr>
          </a:p>
        </p:txBody>
      </p:sp>
      <p:sp>
        <p:nvSpPr>
          <p:cNvPr id="5" name="Footer Placeholder 4"/>
          <p:cNvSpPr>
            <a:spLocks noGrp="1"/>
          </p:cNvSpPr>
          <p:nvPr>
            <p:ph type="ftr" sz="quarter" idx="11"/>
          </p:nvPr>
        </p:nvSpPr>
        <p:spPr/>
        <p:txBody>
          <a:bodyPr/>
          <a:lstStyle/>
          <a:p>
            <a:r>
              <a:rPr lang="en-US">
                <a:solidFill>
                  <a:srgbClr val="336699"/>
                </a:solidFill>
              </a:rPr>
              <a:t>Frost Insurance Agency    Fort Worth, Texas    817-420-5700</a:t>
            </a:r>
          </a:p>
        </p:txBody>
      </p:sp>
      <p:sp>
        <p:nvSpPr>
          <p:cNvPr id="6" name="Slide Number Placeholder 5"/>
          <p:cNvSpPr>
            <a:spLocks noGrp="1"/>
          </p:cNvSpPr>
          <p:nvPr>
            <p:ph type="sldNum" sz="quarter" idx="12"/>
          </p:nvPr>
        </p:nvSpPr>
        <p:spPr/>
        <p:txBody>
          <a:bodyPr/>
          <a:lstStyle/>
          <a:p>
            <a:fld id="{85E33FC9-126F-4D15-BFC4-FF4929BC0930}" type="slidenum">
              <a:rPr lang="en-US" smtClean="0">
                <a:solidFill>
                  <a:srgbClr val="336699"/>
                </a:solidFill>
              </a:rPr>
              <a:pPr/>
              <a:t>‹#›</a:t>
            </a:fld>
            <a:endParaRPr lang="en-US">
              <a:solidFill>
                <a:srgbClr val="336699"/>
              </a:solidFill>
            </a:endParaRPr>
          </a:p>
        </p:txBody>
      </p:sp>
    </p:spTree>
    <p:extLst>
      <p:ext uri="{BB962C8B-B14F-4D97-AF65-F5344CB8AC3E}">
        <p14:creationId xmlns:p14="http://schemas.microsoft.com/office/powerpoint/2010/main" val="39402976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75997D-9428-43B1-9C13-2000ED1A6737}" type="datetime1">
              <a:rPr lang="en-US" smtClean="0">
                <a:solidFill>
                  <a:srgbClr val="336699"/>
                </a:solidFill>
              </a:rPr>
              <a:t>2/28/22</a:t>
            </a:fld>
            <a:endParaRPr lang="en-US">
              <a:solidFill>
                <a:srgbClr val="336699"/>
              </a:solidFill>
            </a:endParaRPr>
          </a:p>
        </p:txBody>
      </p:sp>
      <p:sp>
        <p:nvSpPr>
          <p:cNvPr id="5" name="Footer Placeholder 4"/>
          <p:cNvSpPr>
            <a:spLocks noGrp="1"/>
          </p:cNvSpPr>
          <p:nvPr>
            <p:ph type="ftr" sz="quarter" idx="11"/>
          </p:nvPr>
        </p:nvSpPr>
        <p:spPr/>
        <p:txBody>
          <a:bodyPr/>
          <a:lstStyle/>
          <a:p>
            <a:r>
              <a:rPr lang="en-US">
                <a:solidFill>
                  <a:srgbClr val="336699"/>
                </a:solidFill>
              </a:rPr>
              <a:t>Frost Insurance Agency    Fort Worth, Texas    817-420-5700</a:t>
            </a:r>
          </a:p>
        </p:txBody>
      </p:sp>
      <p:sp>
        <p:nvSpPr>
          <p:cNvPr id="6" name="Slide Number Placeholder 5"/>
          <p:cNvSpPr>
            <a:spLocks noGrp="1"/>
          </p:cNvSpPr>
          <p:nvPr>
            <p:ph type="sldNum" sz="quarter" idx="12"/>
          </p:nvPr>
        </p:nvSpPr>
        <p:spPr/>
        <p:txBody>
          <a:bodyPr/>
          <a:lstStyle/>
          <a:p>
            <a:fld id="{85E33FC9-126F-4D15-BFC4-FF4929BC0930}" type="slidenum">
              <a:rPr lang="en-US" smtClean="0">
                <a:solidFill>
                  <a:srgbClr val="336699"/>
                </a:solidFill>
              </a:rPr>
              <a:pPr/>
              <a:t>‹#›</a:t>
            </a:fld>
            <a:endParaRPr lang="en-US">
              <a:solidFill>
                <a:srgbClr val="336699"/>
              </a:solidFill>
            </a:endParaRPr>
          </a:p>
        </p:txBody>
      </p:sp>
    </p:spTree>
    <p:extLst>
      <p:ext uri="{BB962C8B-B14F-4D97-AF65-F5344CB8AC3E}">
        <p14:creationId xmlns:p14="http://schemas.microsoft.com/office/powerpoint/2010/main" val="18631997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Header and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896545"/>
            <a:ext cx="7886700" cy="840084"/>
          </a:xfrm>
          <a:prstGeom prst="rect">
            <a:avLst/>
          </a:prstGeom>
        </p:spPr>
        <p:txBody>
          <a:bodyPr anchor="ctr">
            <a:normAutofit/>
          </a:bodyPr>
          <a:lstStyle>
            <a:lvl1pPr>
              <a:defRPr sz="2400">
                <a:latin typeface="Franklin Gothic Demi" panose="020B0703020102020204" pitchFamily="34" charset="0"/>
              </a:defRPr>
            </a:lvl1pPr>
          </a:lstStyle>
          <a:p>
            <a:r>
              <a:rPr lang="en-US"/>
              <a:t>Click to edit Master title style</a:t>
            </a:r>
            <a:endParaRPr lang="en-US" dirty="0"/>
          </a:p>
        </p:txBody>
      </p:sp>
      <p:sp>
        <p:nvSpPr>
          <p:cNvPr id="5" name="Content Placeholder 2"/>
          <p:cNvSpPr>
            <a:spLocks noGrp="1"/>
          </p:cNvSpPr>
          <p:nvPr>
            <p:ph sz="half" idx="10"/>
          </p:nvPr>
        </p:nvSpPr>
        <p:spPr>
          <a:xfrm>
            <a:off x="628650" y="1881137"/>
            <a:ext cx="7886700" cy="4212696"/>
          </a:xfrm>
          <a:prstGeom prst="rect">
            <a:avLst/>
          </a:prstGeom>
        </p:spPr>
        <p:txBody>
          <a:bodyPr>
            <a:normAutofit/>
          </a:bodyPr>
          <a:lstStyle>
            <a:lvl1pPr>
              <a:buSzPct val="115000"/>
              <a:defRPr sz="1650">
                <a:latin typeface="Franklin Gothic Book" panose="020B0503020102020204" pitchFamily="34" charset="0"/>
              </a:defRPr>
            </a:lvl1pPr>
            <a:lvl2pPr marL="514343" indent="-253601">
              <a:buFont typeface="Corbel" panose="020B0503020204020204" pitchFamily="34" charset="0"/>
              <a:buChar char="―"/>
              <a:defRPr sz="1500">
                <a:latin typeface="Franklin Gothic Book" panose="020B0503020102020204" pitchFamily="34" charset="0"/>
              </a:defRPr>
            </a:lvl2pPr>
            <a:lvl3pPr marL="857237" indent="-171448">
              <a:buSzPct val="85000"/>
              <a:buFont typeface="Wingdings" panose="05000000000000000000" pitchFamily="2" charset="2"/>
              <a:buChar char="§"/>
              <a:defRPr sz="1500">
                <a:latin typeface="Franklin Gothic Book" panose="020B0503020102020204" pitchFamily="34" charset="0"/>
              </a:defRPr>
            </a:lvl3pPr>
            <a:lvl4pPr marL="1200132" indent="-171448">
              <a:buSzPct val="100000"/>
              <a:buFont typeface="Corbel" panose="020B0503020204020204" pitchFamily="34" charset="0"/>
              <a:buChar char="−"/>
              <a:defRPr sz="1500">
                <a:latin typeface="Franklin Gothic Book" panose="020B0503020102020204" pitchFamily="34" charset="0"/>
              </a:defRPr>
            </a:lvl4pPr>
            <a:lvl5pPr marL="1543028" indent="-171448">
              <a:buSzPct val="50000"/>
              <a:buFont typeface="Courier New" panose="02070309020205020404" pitchFamily="49" charset="0"/>
              <a:buChar char="o"/>
              <a:defRPr sz="1500">
                <a:latin typeface="Franklin Gothic Book" panose="020B05030201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 name="Picture 9"/>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80905" y="6550410"/>
            <a:ext cx="8972671" cy="194392"/>
          </a:xfrm>
          <a:prstGeom prst="rect">
            <a:avLst/>
          </a:prstGeom>
        </p:spPr>
      </p:pic>
      <p:sp>
        <p:nvSpPr>
          <p:cNvPr id="11" name="TextBox 10"/>
          <p:cNvSpPr txBox="1"/>
          <p:nvPr userDrawn="1"/>
        </p:nvSpPr>
        <p:spPr>
          <a:xfrm>
            <a:off x="8271938" y="6298746"/>
            <a:ext cx="536291" cy="230832"/>
          </a:xfrm>
          <a:prstGeom prst="rect">
            <a:avLst/>
          </a:prstGeom>
          <a:noFill/>
        </p:spPr>
        <p:txBody>
          <a:bodyPr wrap="square" rtlCol="0">
            <a:spAutoFit/>
          </a:bodyPr>
          <a:lstStyle/>
          <a:p>
            <a:pPr algn="r"/>
            <a:fld id="{2E1835B1-510A-4DC5-A62C-370242C1A9E8}" type="slidenum">
              <a:rPr lang="en-US" sz="900">
                <a:solidFill>
                  <a:srgbClr val="FFFFFF"/>
                </a:solidFill>
              </a:rPr>
              <a:pPr algn="r"/>
              <a:t>‹#›</a:t>
            </a:fld>
            <a:endParaRPr lang="en-US" sz="900" dirty="0">
              <a:solidFill>
                <a:srgbClr val="FFFFFF"/>
              </a:solidFill>
            </a:endParaRPr>
          </a:p>
        </p:txBody>
      </p:sp>
    </p:spTree>
    <p:extLst>
      <p:ext uri="{BB962C8B-B14F-4D97-AF65-F5344CB8AC3E}">
        <p14:creationId xmlns:p14="http://schemas.microsoft.com/office/powerpoint/2010/main" val="3592944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57732842-A052-419C-AB19-A451FEEBFB1D}" type="datetime1">
              <a:rPr lang="en-US" smtClean="0">
                <a:solidFill>
                  <a:srgbClr val="336699"/>
                </a:solidFill>
              </a:rPr>
              <a:t>2/28/22</a:t>
            </a:fld>
            <a:endParaRPr lang="en-US">
              <a:solidFill>
                <a:srgbClr val="336699"/>
              </a:solidFill>
            </a:endParaRPr>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r>
              <a:rPr lang="en-US">
                <a:solidFill>
                  <a:srgbClr val="336699"/>
                </a:solidFill>
              </a:rPr>
              <a:t>Frost Insurance Agency    Fort Worth, Texas    817-420-5700</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85E33FC9-126F-4D15-BFC4-FF4929BC0930}" type="slidenum">
              <a:rPr lang="en-US" smtClean="0">
                <a:solidFill>
                  <a:srgbClr val="336699"/>
                </a:solidFill>
              </a:rPr>
              <a:pPr/>
              <a:t>‹#›</a:t>
            </a:fld>
            <a:endParaRPr lang="en-US">
              <a:solidFill>
                <a:srgbClr val="336699"/>
              </a:solidFill>
            </a:endParaRPr>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22236109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B634D7B-49ED-4D08-84F5-4CB8E56A5DB4}" type="datetime1">
              <a:rPr lang="en-US" smtClean="0">
                <a:solidFill>
                  <a:srgbClr val="336699"/>
                </a:solidFill>
              </a:rPr>
              <a:t>2/28/22</a:t>
            </a:fld>
            <a:endParaRPr lang="en-US">
              <a:solidFill>
                <a:srgbClr val="336699"/>
              </a:solidFill>
            </a:endParaRPr>
          </a:p>
        </p:txBody>
      </p:sp>
      <p:sp>
        <p:nvSpPr>
          <p:cNvPr id="6" name="Footer Placeholder 5"/>
          <p:cNvSpPr>
            <a:spLocks noGrp="1"/>
          </p:cNvSpPr>
          <p:nvPr>
            <p:ph type="ftr" sz="quarter" idx="11"/>
          </p:nvPr>
        </p:nvSpPr>
        <p:spPr/>
        <p:txBody>
          <a:bodyPr/>
          <a:lstStyle/>
          <a:p>
            <a:r>
              <a:rPr lang="en-US">
                <a:solidFill>
                  <a:srgbClr val="336699"/>
                </a:solidFill>
              </a:rPr>
              <a:t>Frost Insurance Agency    Fort Worth, Texas    817-420-5700</a:t>
            </a:r>
          </a:p>
        </p:txBody>
      </p:sp>
      <p:sp>
        <p:nvSpPr>
          <p:cNvPr id="7" name="Slide Number Placeholder 6"/>
          <p:cNvSpPr>
            <a:spLocks noGrp="1"/>
          </p:cNvSpPr>
          <p:nvPr>
            <p:ph type="sldNum" sz="quarter" idx="12"/>
          </p:nvPr>
        </p:nvSpPr>
        <p:spPr/>
        <p:txBody>
          <a:bodyPr/>
          <a:lstStyle/>
          <a:p>
            <a:fld id="{85E33FC9-126F-4D15-BFC4-FF4929BC0930}" type="slidenum">
              <a:rPr lang="en-US" smtClean="0">
                <a:solidFill>
                  <a:srgbClr val="336699"/>
                </a:solidFill>
              </a:rPr>
              <a:pPr/>
              <a:t>‹#›</a:t>
            </a:fld>
            <a:endParaRPr lang="en-US">
              <a:solidFill>
                <a:srgbClr val="336699"/>
              </a:solidFill>
            </a:endParaRPr>
          </a:p>
        </p:txBody>
      </p:sp>
    </p:spTree>
    <p:extLst>
      <p:ext uri="{BB962C8B-B14F-4D97-AF65-F5344CB8AC3E}">
        <p14:creationId xmlns:p14="http://schemas.microsoft.com/office/powerpoint/2010/main" val="4030903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913B343-56C6-47DB-B353-EE770982A0DA}" type="datetime1">
              <a:rPr lang="en-US" smtClean="0">
                <a:solidFill>
                  <a:srgbClr val="336699"/>
                </a:solidFill>
              </a:rPr>
              <a:t>2/28/22</a:t>
            </a:fld>
            <a:endParaRPr lang="en-US">
              <a:solidFill>
                <a:srgbClr val="336699"/>
              </a:solidFill>
            </a:endParaRPr>
          </a:p>
        </p:txBody>
      </p:sp>
      <p:sp>
        <p:nvSpPr>
          <p:cNvPr id="8" name="Footer Placeholder 7"/>
          <p:cNvSpPr>
            <a:spLocks noGrp="1"/>
          </p:cNvSpPr>
          <p:nvPr>
            <p:ph type="ftr" sz="quarter" idx="11"/>
          </p:nvPr>
        </p:nvSpPr>
        <p:spPr/>
        <p:txBody>
          <a:bodyPr/>
          <a:lstStyle/>
          <a:p>
            <a:r>
              <a:rPr lang="en-US">
                <a:solidFill>
                  <a:srgbClr val="336699"/>
                </a:solidFill>
              </a:rPr>
              <a:t>Frost Insurance Agency    Fort Worth, Texas    817-420-5700</a:t>
            </a:r>
          </a:p>
        </p:txBody>
      </p:sp>
      <p:sp>
        <p:nvSpPr>
          <p:cNvPr id="9" name="Slide Number Placeholder 8"/>
          <p:cNvSpPr>
            <a:spLocks noGrp="1"/>
          </p:cNvSpPr>
          <p:nvPr>
            <p:ph type="sldNum" sz="quarter" idx="12"/>
          </p:nvPr>
        </p:nvSpPr>
        <p:spPr/>
        <p:txBody>
          <a:bodyPr/>
          <a:lstStyle/>
          <a:p>
            <a:fld id="{85E33FC9-126F-4D15-BFC4-FF4929BC0930}" type="slidenum">
              <a:rPr lang="en-US" smtClean="0">
                <a:solidFill>
                  <a:srgbClr val="336699"/>
                </a:solidFill>
              </a:rPr>
              <a:pPr/>
              <a:t>‹#›</a:t>
            </a:fld>
            <a:endParaRPr lang="en-US">
              <a:solidFill>
                <a:srgbClr val="336699"/>
              </a:solidFill>
            </a:endParaRPr>
          </a:p>
        </p:txBody>
      </p:sp>
    </p:spTree>
    <p:extLst>
      <p:ext uri="{BB962C8B-B14F-4D97-AF65-F5344CB8AC3E}">
        <p14:creationId xmlns:p14="http://schemas.microsoft.com/office/powerpoint/2010/main" val="3562593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B06A8B9-54BF-4E58-AFE8-54EA0A31BC5A}" type="datetime1">
              <a:rPr lang="en-US" smtClean="0">
                <a:solidFill>
                  <a:srgbClr val="336699"/>
                </a:solidFill>
              </a:rPr>
              <a:t>2/28/22</a:t>
            </a:fld>
            <a:endParaRPr lang="en-US">
              <a:solidFill>
                <a:srgbClr val="336699"/>
              </a:solidFill>
            </a:endParaRPr>
          </a:p>
        </p:txBody>
      </p:sp>
      <p:sp>
        <p:nvSpPr>
          <p:cNvPr id="4" name="Footer Placeholder 3"/>
          <p:cNvSpPr>
            <a:spLocks noGrp="1"/>
          </p:cNvSpPr>
          <p:nvPr>
            <p:ph type="ftr" sz="quarter" idx="11"/>
          </p:nvPr>
        </p:nvSpPr>
        <p:spPr/>
        <p:txBody>
          <a:bodyPr/>
          <a:lstStyle/>
          <a:p>
            <a:r>
              <a:rPr lang="en-US">
                <a:solidFill>
                  <a:srgbClr val="336699"/>
                </a:solidFill>
              </a:rPr>
              <a:t>Frost Insurance Agency    Fort Worth, Texas    817-420-5700</a:t>
            </a:r>
          </a:p>
        </p:txBody>
      </p:sp>
      <p:sp>
        <p:nvSpPr>
          <p:cNvPr id="5" name="Slide Number Placeholder 4"/>
          <p:cNvSpPr>
            <a:spLocks noGrp="1"/>
          </p:cNvSpPr>
          <p:nvPr>
            <p:ph type="sldNum" sz="quarter" idx="12"/>
          </p:nvPr>
        </p:nvSpPr>
        <p:spPr/>
        <p:txBody>
          <a:bodyPr/>
          <a:lstStyle/>
          <a:p>
            <a:fld id="{85E33FC9-126F-4D15-BFC4-FF4929BC0930}" type="slidenum">
              <a:rPr lang="en-US" smtClean="0">
                <a:solidFill>
                  <a:srgbClr val="336699"/>
                </a:solidFill>
              </a:rPr>
              <a:pPr/>
              <a:t>‹#›</a:t>
            </a:fld>
            <a:endParaRPr lang="en-US">
              <a:solidFill>
                <a:srgbClr val="336699"/>
              </a:solidFill>
            </a:endParaRPr>
          </a:p>
        </p:txBody>
      </p:sp>
    </p:spTree>
    <p:extLst>
      <p:ext uri="{BB962C8B-B14F-4D97-AF65-F5344CB8AC3E}">
        <p14:creationId xmlns:p14="http://schemas.microsoft.com/office/powerpoint/2010/main" val="2853822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423D49-6B5A-4D2A-A10E-570B3F6484F6}" type="datetime1">
              <a:rPr lang="en-US" smtClean="0">
                <a:solidFill>
                  <a:srgbClr val="336699"/>
                </a:solidFill>
              </a:rPr>
              <a:t>2/28/22</a:t>
            </a:fld>
            <a:endParaRPr lang="en-US">
              <a:solidFill>
                <a:srgbClr val="336699"/>
              </a:solidFill>
            </a:endParaRPr>
          </a:p>
        </p:txBody>
      </p:sp>
      <p:sp>
        <p:nvSpPr>
          <p:cNvPr id="3" name="Footer Placeholder 2"/>
          <p:cNvSpPr>
            <a:spLocks noGrp="1"/>
          </p:cNvSpPr>
          <p:nvPr>
            <p:ph type="ftr" sz="quarter" idx="11"/>
          </p:nvPr>
        </p:nvSpPr>
        <p:spPr/>
        <p:txBody>
          <a:bodyPr/>
          <a:lstStyle/>
          <a:p>
            <a:r>
              <a:rPr lang="en-US">
                <a:solidFill>
                  <a:srgbClr val="336699"/>
                </a:solidFill>
              </a:rPr>
              <a:t>Frost Insurance Agency    Fort Worth, Texas    817-420-5700</a:t>
            </a:r>
          </a:p>
        </p:txBody>
      </p:sp>
      <p:sp>
        <p:nvSpPr>
          <p:cNvPr id="4" name="Slide Number Placeholder 3"/>
          <p:cNvSpPr>
            <a:spLocks noGrp="1"/>
          </p:cNvSpPr>
          <p:nvPr>
            <p:ph type="sldNum" sz="quarter" idx="12"/>
          </p:nvPr>
        </p:nvSpPr>
        <p:spPr/>
        <p:txBody>
          <a:bodyPr/>
          <a:lstStyle/>
          <a:p>
            <a:fld id="{85E33FC9-126F-4D15-BFC4-FF4929BC0930}" type="slidenum">
              <a:rPr lang="en-US" smtClean="0">
                <a:solidFill>
                  <a:srgbClr val="336699"/>
                </a:solidFill>
              </a:rPr>
              <a:pPr/>
              <a:t>‹#›</a:t>
            </a:fld>
            <a:endParaRPr lang="en-US">
              <a:solidFill>
                <a:srgbClr val="336699"/>
              </a:solidFill>
            </a:endParaRPr>
          </a:p>
        </p:txBody>
      </p:sp>
    </p:spTree>
    <p:extLst>
      <p:ext uri="{BB962C8B-B14F-4D97-AF65-F5344CB8AC3E}">
        <p14:creationId xmlns:p14="http://schemas.microsoft.com/office/powerpoint/2010/main" val="257699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08A37070-00B2-4837-833E-F83178ADCDBA}" type="datetime1">
              <a:rPr lang="en-US" smtClean="0">
                <a:solidFill>
                  <a:srgbClr val="336699"/>
                </a:solidFill>
              </a:rPr>
              <a:t>2/28/22</a:t>
            </a:fld>
            <a:endParaRPr lang="en-US">
              <a:solidFill>
                <a:srgbClr val="336699"/>
              </a:solidFill>
            </a:endParaRPr>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r>
              <a:rPr lang="en-US">
                <a:solidFill>
                  <a:srgbClr val="336699"/>
                </a:solidFill>
              </a:rPr>
              <a:t>Frost Insurance Agency    Fort Worth, Texas    817-420-5700</a:t>
            </a: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85E33FC9-126F-4D15-BFC4-FF4929BC0930}" type="slidenum">
              <a:rPr lang="en-US" smtClean="0">
                <a:solidFill>
                  <a:srgbClr val="336699"/>
                </a:solidFill>
              </a:rPr>
              <a:pPr/>
              <a:t>‹#›</a:t>
            </a:fld>
            <a:endParaRPr lang="en-US">
              <a:solidFill>
                <a:srgbClr val="336699"/>
              </a:solidFill>
            </a:endParaRPr>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29554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48067F65-6006-4E2E-9E03-64A585C9CE5B}" type="datetime1">
              <a:rPr lang="en-US" smtClean="0">
                <a:solidFill>
                  <a:srgbClr val="336699"/>
                </a:solidFill>
              </a:rPr>
              <a:t>2/28/22</a:t>
            </a:fld>
            <a:endParaRPr lang="en-US">
              <a:solidFill>
                <a:srgbClr val="336699"/>
              </a:solidFill>
            </a:endParaRPr>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r>
              <a:rPr lang="en-US">
                <a:solidFill>
                  <a:srgbClr val="336699"/>
                </a:solidFill>
              </a:rPr>
              <a:t>Frost Insurance Agency    Fort Worth, Texas    817-420-5700</a:t>
            </a: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85E33FC9-126F-4D15-BFC4-FF4929BC0930}" type="slidenum">
              <a:rPr lang="en-US" smtClean="0">
                <a:solidFill>
                  <a:srgbClr val="336699"/>
                </a:solidFill>
              </a:rPr>
              <a:pPr/>
              <a:t>‹#›</a:t>
            </a:fld>
            <a:endParaRPr lang="en-US">
              <a:solidFill>
                <a:srgbClr val="336699"/>
              </a:solidFill>
            </a:endParaRPr>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3452995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slideLayout" Target="../slideLayouts/slideLayout24.xml"/><Relationship Id="rId13" Type="http://schemas.openxmlformats.org/officeDocument/2006/relationships/theme" Target="../theme/theme2.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83000">
              <a:schemeClr val="bg1"/>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9DE745C6-456E-4809-9EED-50EB5F69E30C}" type="datetime1">
              <a:rPr lang="en-US" smtClean="0">
                <a:solidFill>
                  <a:srgbClr val="336699"/>
                </a:solidFill>
              </a:rPr>
              <a:t>2/28/22</a:t>
            </a:fld>
            <a:endParaRPr lang="en-US">
              <a:solidFill>
                <a:srgbClr val="336699"/>
              </a:solidFill>
            </a:endParaRPr>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r>
              <a:rPr lang="en-US">
                <a:solidFill>
                  <a:srgbClr val="336699"/>
                </a:solidFill>
              </a:rPr>
              <a:t>Frost Insurance Agency    Fort Worth, Texas    817-420-5700</a:t>
            </a:r>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85E33FC9-126F-4D15-BFC4-FF4929BC0930}" type="slidenum">
              <a:rPr lang="en-US" smtClean="0">
                <a:solidFill>
                  <a:srgbClr val="336699"/>
                </a:solidFill>
              </a:rPr>
              <a:pPr/>
              <a:t>‹#›</a:t>
            </a:fld>
            <a:endParaRPr lang="en-US">
              <a:solidFill>
                <a:srgbClr val="336699"/>
              </a:solidFill>
            </a:endParaRPr>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84495002"/>
      </p:ext>
    </p:extLst>
  </p:cSld>
  <p:clrMap bg1="lt1" tx1="dk1" bg2="lt2" tx2="dk2" accent1="accent1" accent2="accent2" accent3="accent3" accent4="accent4" accent5="accent5" accent6="accent6" hlink="hlink" folHlink="folHlink"/>
  <p:sldLayoutIdLst>
    <p:sldLayoutId id="2147484023" r:id="rId1"/>
    <p:sldLayoutId id="2147484024" r:id="rId2"/>
    <p:sldLayoutId id="2147484025" r:id="rId3"/>
    <p:sldLayoutId id="2147484026" r:id="rId4"/>
    <p:sldLayoutId id="2147484027" r:id="rId5"/>
    <p:sldLayoutId id="2147484028" r:id="rId6"/>
    <p:sldLayoutId id="2147484029" r:id="rId7"/>
    <p:sldLayoutId id="2147484030" r:id="rId8"/>
    <p:sldLayoutId id="2147484031" r:id="rId9"/>
    <p:sldLayoutId id="2147484032" r:id="rId10"/>
    <p:sldLayoutId id="2147484033" r:id="rId11"/>
    <p:sldLayoutId id="2147483737" r:id="rId12"/>
  </p:sldLayoutIdLst>
  <p:hf hdr="0" dt="0"/>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 xmlns:p15="http://schemas.microsoft.com/office/powerpoint/2012/main">
        <p15:guide id="0" orient="horz" pos="1368" userDrawn="1">
          <p15:clr>
            <a:srgbClr val="F26B43"/>
          </p15:clr>
        </p15:guide>
        <p15:guide id="1" pos="6912">
          <p15:clr>
            <a:srgbClr val="F26B43"/>
          </p15:clr>
        </p15:guide>
        <p15:guide id="2" pos="936">
          <p15:clr>
            <a:srgbClr val="F26B43"/>
          </p15:clr>
        </p15:guide>
        <p15:guide id="3" pos="864">
          <p15:clr>
            <a:srgbClr val="F26B43"/>
          </p15:clr>
        </p15:guide>
        <p15:guide id="4" orient="horz" pos="1440" userDrawn="1">
          <p15:clr>
            <a:srgbClr val="F26B43"/>
          </p15:clr>
        </p15:guide>
        <p15:guide id="5" orient="horz" pos="3696" userDrawn="1">
          <p15:clr>
            <a:srgbClr val="F26B43"/>
          </p15:clr>
        </p15:guide>
        <p15:guide id="6" orient="horz" pos="432" userDrawn="1">
          <p15:clr>
            <a:srgbClr val="F26B43"/>
          </p15:clr>
        </p15:guide>
        <p15:guide id="7" orient="horz" pos="1512" userDrawn="1">
          <p15:clr>
            <a:srgbClr val="F26B43"/>
          </p15:clr>
        </p15:guide>
        <p15:guide id="8" pos="5184" userDrawn="1">
          <p15:clr>
            <a:srgbClr val="F26B43"/>
          </p15:clr>
        </p15:guide>
        <p15:guide id="9" pos="702" userDrawn="1">
          <p15:clr>
            <a:srgbClr val="F26B43"/>
          </p15:clr>
        </p15:guide>
        <p15:guide id="10" pos="648"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F91871E5-0C9C-4F7D-9145-8C5161A00A77}" type="datetime1">
              <a:rPr lang="en-US" smtClean="0">
                <a:solidFill>
                  <a:srgbClr val="336699"/>
                </a:solidFill>
              </a:rPr>
              <a:t>2/28/22</a:t>
            </a:fld>
            <a:endParaRPr lang="en-US">
              <a:solidFill>
                <a:srgbClr val="336699"/>
              </a:solidFill>
            </a:endParaRPr>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r>
              <a:rPr lang="en-US">
                <a:solidFill>
                  <a:srgbClr val="336699"/>
                </a:solidFill>
              </a:rPr>
              <a:t>Frost Insurance Agency    Fort Worth, Texas    817-420-5700</a:t>
            </a:r>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85E33FC9-126F-4D15-BFC4-FF4929BC0930}" type="slidenum">
              <a:rPr lang="en-US" smtClean="0">
                <a:solidFill>
                  <a:srgbClr val="336699"/>
                </a:solidFill>
              </a:rPr>
              <a:pPr/>
              <a:t>‹#›</a:t>
            </a:fld>
            <a:endParaRPr lang="en-US">
              <a:solidFill>
                <a:srgbClr val="336699"/>
              </a:solidFill>
            </a:endParaRPr>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31303802"/>
      </p:ext>
    </p:extLst>
  </p:cSld>
  <p:clrMap bg1="lt1" tx1="dk1" bg2="lt2" tx2="dk2" accent1="accent1" accent2="accent2" accent3="accent3" accent4="accent4" accent5="accent5" accent6="accent6" hlink="hlink" folHlink="folHlink"/>
  <p:sldLayoutIdLst>
    <p:sldLayoutId id="2147484193" r:id="rId1"/>
    <p:sldLayoutId id="2147484194" r:id="rId2"/>
    <p:sldLayoutId id="2147484195" r:id="rId3"/>
    <p:sldLayoutId id="2147484196" r:id="rId4"/>
    <p:sldLayoutId id="2147484197" r:id="rId5"/>
    <p:sldLayoutId id="2147484198" r:id="rId6"/>
    <p:sldLayoutId id="2147484199" r:id="rId7"/>
    <p:sldLayoutId id="2147484200" r:id="rId8"/>
    <p:sldLayoutId id="2147484201" r:id="rId9"/>
    <p:sldLayoutId id="2147484202" r:id="rId10"/>
    <p:sldLayoutId id="2147484203" r:id="rId11"/>
    <p:sldLayoutId id="2147484204" r:id="rId12"/>
  </p:sldLayoutIdLst>
  <p:hf hdr="0" dt="0"/>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 xmlns:p15="http://schemas.microsoft.com/office/powerpoint/2012/main">
        <p15:guide id="1" pos="6912">
          <p15:clr>
            <a:srgbClr val="F26B43"/>
          </p15:clr>
        </p15:guide>
        <p15:guide id="2" pos="936">
          <p15:clr>
            <a:srgbClr val="F26B43"/>
          </p15:clr>
        </p15:guide>
        <p15:guide id="3" pos="864">
          <p15:clr>
            <a:srgbClr val="F26B43"/>
          </p15:clr>
        </p15:guide>
        <p15:guide id="4" orient="horz" pos="1368">
          <p15:clr>
            <a:srgbClr val="F26B43"/>
          </p15:clr>
        </p15:guide>
        <p15:guide id="5"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5184">
          <p15:clr>
            <a:srgbClr val="F26B43"/>
          </p15:clr>
        </p15:guide>
        <p15:guide id="10" pos="702">
          <p15:clr>
            <a:srgbClr val="F26B43"/>
          </p15:clr>
        </p15:guide>
        <p15:guide id="11" pos="6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 Id="rId3"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hyperlink" Target="mailto:jim.dickenson@frostinsurance.com" TargetMode="External"/><Relationship Id="rId4" Type="http://schemas.openxmlformats.org/officeDocument/2006/relationships/hyperlink" Target="http://www.frostinsurance.com/" TargetMode="External"/><Relationship Id="rId1" Type="http://schemas.openxmlformats.org/officeDocument/2006/relationships/slideLayout" Target="../slideLayouts/slideLayout7.xml"/><Relationship Id="rId2"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587894" y="1262742"/>
            <a:ext cx="6099048" cy="3178629"/>
          </a:xfrm>
        </p:spPr>
        <p:txBody>
          <a:bodyPr>
            <a:noAutofit/>
          </a:bodyPr>
          <a:lstStyle/>
          <a:p>
            <a:r>
              <a:rPr lang="en-US" sz="2000" b="1" dirty="0"/>
              <a:t>The Episcopal diocese of fort worth</a:t>
            </a:r>
            <a:r>
              <a:rPr lang="en-US" sz="1800" b="1" dirty="0"/>
              <a:t/>
            </a:r>
            <a:br>
              <a:rPr lang="en-US" sz="1800" b="1" dirty="0"/>
            </a:br>
            <a:r>
              <a:rPr lang="en-US" sz="1600" b="1" dirty="0"/>
              <a:t/>
            </a:r>
            <a:br>
              <a:rPr lang="en-US" sz="1600" b="1" dirty="0"/>
            </a:br>
            <a:r>
              <a:rPr lang="en-US" sz="1600" b="1" dirty="0"/>
              <a:t/>
            </a:r>
            <a:br>
              <a:rPr lang="en-US" sz="1600" b="1" dirty="0"/>
            </a:br>
            <a:r>
              <a:rPr lang="en-US" sz="1800" b="1" dirty="0"/>
              <a:t>Bishop’s leadership workshop</a:t>
            </a:r>
            <a:r>
              <a:rPr lang="en-US" sz="1600" b="1" dirty="0"/>
              <a:t/>
            </a:r>
            <a:br>
              <a:rPr lang="en-US" sz="1600" b="1" dirty="0"/>
            </a:br>
            <a:r>
              <a:rPr lang="en-US" sz="1400" b="1" dirty="0"/>
              <a:t/>
            </a:r>
            <a:br>
              <a:rPr lang="en-US" sz="1400" b="1" dirty="0"/>
            </a:br>
            <a:r>
              <a:rPr lang="en-US" sz="1600" b="1" dirty="0"/>
              <a:t>insurance and risk management</a:t>
            </a:r>
            <a:br>
              <a:rPr lang="en-US" sz="1600" b="1" dirty="0"/>
            </a:br>
            <a:r>
              <a:rPr lang="en-US" sz="1600" b="1" dirty="0"/>
              <a:t/>
            </a:r>
            <a:br>
              <a:rPr lang="en-US" sz="1600" b="1" dirty="0"/>
            </a:br>
            <a:r>
              <a:rPr lang="en-US" sz="1600" b="1" dirty="0"/>
              <a:t>Jim Dickenson, CIC</a:t>
            </a:r>
            <a:br>
              <a:rPr lang="en-US" sz="1600" b="1" dirty="0"/>
            </a:br>
            <a:r>
              <a:rPr lang="en-US" sz="1600" b="1" dirty="0"/>
              <a:t>market president</a:t>
            </a:r>
            <a:br>
              <a:rPr lang="en-US" sz="1600" b="1" dirty="0"/>
            </a:br>
            <a:r>
              <a:rPr lang="en-US" sz="1600" b="1" dirty="0"/>
              <a:t>FROST INSURANCE</a:t>
            </a:r>
            <a:br>
              <a:rPr lang="en-US" sz="1600" b="1" dirty="0"/>
            </a:br>
            <a:r>
              <a:rPr lang="en-US" sz="1600" b="1" dirty="0"/>
              <a:t/>
            </a:r>
            <a:br>
              <a:rPr lang="en-US" sz="1600" b="1" dirty="0"/>
            </a:br>
            <a:r>
              <a:rPr lang="en-US" sz="1600" b="1" dirty="0"/>
              <a:t/>
            </a:r>
            <a:br>
              <a:rPr lang="en-US" sz="1600" b="1" dirty="0"/>
            </a:br>
            <a:r>
              <a:rPr lang="en-US" sz="1600" b="1" dirty="0"/>
              <a:t>February 26, 2022</a:t>
            </a:r>
          </a:p>
        </p:txBody>
      </p:sp>
    </p:spTree>
    <p:extLst>
      <p:ext uri="{BB962C8B-B14F-4D97-AF65-F5344CB8AC3E}">
        <p14:creationId xmlns:p14="http://schemas.microsoft.com/office/powerpoint/2010/main" val="307988876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5653" y="685800"/>
            <a:ext cx="8378347" cy="1485900"/>
          </a:xfrm>
        </p:spPr>
        <p:txBody>
          <a:bodyPr/>
          <a:lstStyle/>
          <a:p>
            <a:r>
              <a:rPr lang="en-US" dirty="0" err="1"/>
              <a:t>Zywave</a:t>
            </a:r>
            <a:r>
              <a:rPr lang="en-US" dirty="0"/>
              <a:t> Resource Library</a:t>
            </a:r>
          </a:p>
        </p:txBody>
      </p:sp>
      <p:sp>
        <p:nvSpPr>
          <p:cNvPr id="3" name="Content Placeholder 2"/>
          <p:cNvSpPr>
            <a:spLocks noGrp="1"/>
          </p:cNvSpPr>
          <p:nvPr>
            <p:ph idx="1"/>
          </p:nvPr>
        </p:nvSpPr>
        <p:spPr>
          <a:xfrm>
            <a:off x="765653" y="1965804"/>
            <a:ext cx="3537038" cy="3731486"/>
          </a:xfrm>
        </p:spPr>
        <p:txBody>
          <a:bodyPr>
            <a:normAutofit fontScale="70000" lnSpcReduction="20000"/>
          </a:bodyPr>
          <a:lstStyle/>
          <a:p>
            <a:r>
              <a:rPr lang="en-US" dirty="0"/>
              <a:t>Employer Resources - thousands of employer-facing materials that can help you understand a number of topics. Whether you need tips to create the perfect workplace program or a guide on a new insurance topic, we have all of the easy-to-read resources to keep you updated.</a:t>
            </a:r>
          </a:p>
          <a:p>
            <a:r>
              <a:rPr lang="en-US" dirty="0"/>
              <a:t>Newsletters - Remaining informed on a variety of legislation and trending industry topics is easy with our regular newsletters. These newsletters feature concise summaries of rule changes and other topics to help you catch up with the latest information. </a:t>
            </a:r>
          </a:p>
          <a:p>
            <a:r>
              <a:rPr lang="en-US" dirty="0"/>
              <a:t>Compliance Bulletins - provide timely, essential information on the latest legal updates. These newsletters cover a variety of legislative topics, including health care law and federal agency health and safety standards.</a:t>
            </a:r>
          </a:p>
        </p:txBody>
      </p:sp>
      <p:sp>
        <p:nvSpPr>
          <p:cNvPr id="4" name="Footer Placeholder 3"/>
          <p:cNvSpPr>
            <a:spLocks noGrp="1"/>
          </p:cNvSpPr>
          <p:nvPr>
            <p:ph type="ftr" sz="quarter" idx="11"/>
          </p:nvPr>
        </p:nvSpPr>
        <p:spPr/>
        <p:txBody>
          <a:bodyPr/>
          <a:lstStyle/>
          <a:p>
            <a:pPr defTabSz="685800">
              <a:defRPr/>
            </a:pPr>
            <a:r>
              <a:rPr lang="en-US" sz="900" dirty="0">
                <a:solidFill>
                  <a:srgbClr val="336699"/>
                </a:solidFill>
                <a:latin typeface="Franklin Gothic Book" panose="020B0503020102020204"/>
              </a:rPr>
              <a:t>Frost Insurance</a:t>
            </a:r>
          </a:p>
        </p:txBody>
      </p:sp>
      <p:pic>
        <p:nvPicPr>
          <p:cNvPr id="10" name="Picture 9"/>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209779" y="4016818"/>
            <a:ext cx="2545034" cy="1908776"/>
          </a:xfrm>
          <a:prstGeom prst="rect">
            <a:avLst/>
          </a:prstGeom>
        </p:spPr>
      </p:pic>
      <p:pic>
        <p:nvPicPr>
          <p:cNvPr id="11" name="Picture 10"/>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162842" y="3098589"/>
            <a:ext cx="2535451" cy="1781807"/>
          </a:xfrm>
          <a:prstGeom prst="rect">
            <a:avLst/>
          </a:prstGeom>
        </p:spPr>
      </p:pic>
      <p:pic>
        <p:nvPicPr>
          <p:cNvPr id="12" name="Picture 11"/>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003099" y="2064633"/>
            <a:ext cx="2487199" cy="1865399"/>
          </a:xfrm>
          <a:prstGeom prst="rect">
            <a:avLst/>
          </a:prstGeom>
        </p:spPr>
      </p:pic>
      <p:sp>
        <p:nvSpPr>
          <p:cNvPr id="5" name="Slide Number Placeholder 4"/>
          <p:cNvSpPr>
            <a:spLocks noGrp="1"/>
          </p:cNvSpPr>
          <p:nvPr>
            <p:ph type="sldNum" sz="quarter" idx="12"/>
          </p:nvPr>
        </p:nvSpPr>
        <p:spPr/>
        <p:txBody>
          <a:bodyPr/>
          <a:lstStyle/>
          <a:p>
            <a:fld id="{85E33FC9-126F-4D15-BFC4-FF4929BC0930}" type="slidenum">
              <a:rPr lang="en-US" smtClean="0"/>
              <a:t>10</a:t>
            </a:fld>
            <a:endParaRPr lang="en-US" dirty="0"/>
          </a:p>
        </p:txBody>
      </p:sp>
    </p:spTree>
    <p:extLst>
      <p:ext uri="{BB962C8B-B14F-4D97-AF65-F5344CB8AC3E}">
        <p14:creationId xmlns:p14="http://schemas.microsoft.com/office/powerpoint/2010/main" val="995427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solidFill>
                  <a:srgbClr val="336699"/>
                </a:solidFill>
              </a:rPr>
              <a:t>Frost Insurance Agency    Fort Worth, Texas    817-420-5700</a:t>
            </a:r>
          </a:p>
        </p:txBody>
      </p:sp>
      <p:sp>
        <p:nvSpPr>
          <p:cNvPr id="3" name="Slide Number Placeholder 2"/>
          <p:cNvSpPr>
            <a:spLocks noGrp="1"/>
          </p:cNvSpPr>
          <p:nvPr>
            <p:ph type="sldNum" sz="quarter" idx="12"/>
          </p:nvPr>
        </p:nvSpPr>
        <p:spPr/>
        <p:txBody>
          <a:bodyPr/>
          <a:lstStyle/>
          <a:p>
            <a:fld id="{85E33FC9-126F-4D15-BFC4-FF4929BC0930}" type="slidenum">
              <a:rPr lang="en-US" smtClean="0">
                <a:solidFill>
                  <a:srgbClr val="336699"/>
                </a:solidFill>
              </a:rPr>
              <a:pPr/>
              <a:t>11</a:t>
            </a:fld>
            <a:endParaRPr lang="en-US">
              <a:solidFill>
                <a:srgbClr val="336699"/>
              </a:solidFill>
            </a:endParaRPr>
          </a:p>
        </p:txBody>
      </p:sp>
      <p:sp>
        <p:nvSpPr>
          <p:cNvPr id="4" name="Rectangle 3"/>
          <p:cNvSpPr/>
          <p:nvPr/>
        </p:nvSpPr>
        <p:spPr>
          <a:xfrm>
            <a:off x="743526" y="378272"/>
            <a:ext cx="6137269" cy="695575"/>
          </a:xfrm>
          <a:prstGeom prst="rect">
            <a:avLst/>
          </a:prstGeom>
        </p:spPr>
        <p:txBody>
          <a:bodyPr wrap="square">
            <a:spAutoFit/>
          </a:bodyPr>
          <a:lstStyle/>
          <a:p>
            <a:pPr indent="-173037" defTabSz="509412">
              <a:lnSpc>
                <a:spcPct val="130000"/>
              </a:lnSpc>
              <a:spcBef>
                <a:spcPct val="20000"/>
              </a:spcBef>
              <a:buSzPct val="100000"/>
            </a:pPr>
            <a:endParaRPr lang="en-US" sz="1400" u="sng" dirty="0">
              <a:solidFill>
                <a:srgbClr val="002060"/>
              </a:solidFill>
            </a:endParaRPr>
          </a:p>
          <a:p>
            <a:pPr indent="-173037" defTabSz="509412">
              <a:lnSpc>
                <a:spcPct val="130000"/>
              </a:lnSpc>
              <a:spcBef>
                <a:spcPct val="20000"/>
              </a:spcBef>
              <a:buSzPct val="100000"/>
            </a:pPr>
            <a:endParaRPr lang="en-US" sz="1400" u="sng" dirty="0">
              <a:solidFill>
                <a:srgbClr val="002060"/>
              </a:solidFill>
            </a:endParaRPr>
          </a:p>
        </p:txBody>
      </p:sp>
      <p:pic>
        <p:nvPicPr>
          <p:cNvPr id="6" name="Picture 5"/>
          <p:cNvPicPr>
            <a:picLocks noChangeAspect="1"/>
          </p:cNvPicPr>
          <p:nvPr/>
        </p:nvPicPr>
        <p:blipFill>
          <a:blip r:embed="rId2"/>
          <a:stretch>
            <a:fillRect/>
          </a:stretch>
        </p:blipFill>
        <p:spPr>
          <a:xfrm>
            <a:off x="3086984" y="5480041"/>
            <a:ext cx="3127519" cy="591363"/>
          </a:xfrm>
          <a:prstGeom prst="rect">
            <a:avLst/>
          </a:prstGeom>
        </p:spPr>
      </p:pic>
      <p:sp>
        <p:nvSpPr>
          <p:cNvPr id="7" name="TextBox 6"/>
          <p:cNvSpPr txBox="1"/>
          <p:nvPr/>
        </p:nvSpPr>
        <p:spPr>
          <a:xfrm>
            <a:off x="3259912" y="726059"/>
            <a:ext cx="2531142" cy="707886"/>
          </a:xfrm>
          <a:prstGeom prst="rect">
            <a:avLst/>
          </a:prstGeom>
          <a:noFill/>
        </p:spPr>
        <p:txBody>
          <a:bodyPr wrap="none" rtlCol="0">
            <a:spAutoFit/>
          </a:bodyPr>
          <a:lstStyle/>
          <a:p>
            <a:r>
              <a:rPr lang="en-US" sz="4000" dirty="0">
                <a:solidFill>
                  <a:schemeClr val="tx2">
                    <a:lumMod val="75000"/>
                  </a:schemeClr>
                </a:solidFill>
              </a:rPr>
              <a:t>Thank you!</a:t>
            </a:r>
          </a:p>
        </p:txBody>
      </p:sp>
      <p:sp>
        <p:nvSpPr>
          <p:cNvPr id="9" name="Rectangle 8"/>
          <p:cNvSpPr/>
          <p:nvPr/>
        </p:nvSpPr>
        <p:spPr>
          <a:xfrm>
            <a:off x="2170173" y="2288124"/>
            <a:ext cx="6015771" cy="2308324"/>
          </a:xfrm>
          <a:prstGeom prst="rect">
            <a:avLst/>
          </a:prstGeom>
        </p:spPr>
        <p:txBody>
          <a:bodyPr wrap="square">
            <a:spAutoFit/>
          </a:bodyPr>
          <a:lstStyle/>
          <a:p>
            <a:r>
              <a:rPr lang="en-US" b="1" dirty="0">
                <a:solidFill>
                  <a:srgbClr val="7F7F7F"/>
                </a:solidFill>
                <a:latin typeface="Verdana" panose="020B0604030504040204" pitchFamily="34" charset="0"/>
                <a:ea typeface="Calibri" panose="020F0502020204030204" pitchFamily="34" charset="0"/>
              </a:rPr>
              <a:t>Jim Dickenson</a:t>
            </a:r>
            <a:endParaRPr lang="en-US" sz="3600" dirty="0">
              <a:latin typeface="Times New Roman" panose="02020603050405020304" pitchFamily="18" charset="0"/>
              <a:ea typeface="Calibri" panose="020F0502020204030204" pitchFamily="34" charset="0"/>
            </a:endParaRPr>
          </a:p>
          <a:p>
            <a:r>
              <a:rPr lang="en-US" dirty="0">
                <a:solidFill>
                  <a:srgbClr val="808080"/>
                </a:solidFill>
                <a:latin typeface="Verdana" panose="020B0604030504040204" pitchFamily="34" charset="0"/>
                <a:ea typeface="Calibri" panose="020F0502020204030204" pitchFamily="34" charset="0"/>
              </a:rPr>
              <a:t>Market President | Frost Insurance</a:t>
            </a:r>
            <a:endParaRPr lang="en-US" sz="3600" dirty="0">
              <a:latin typeface="Times New Roman" panose="02020603050405020304" pitchFamily="18" charset="0"/>
              <a:ea typeface="Calibri" panose="020F0502020204030204" pitchFamily="34" charset="0"/>
            </a:endParaRPr>
          </a:p>
          <a:p>
            <a:r>
              <a:rPr lang="en-US" dirty="0">
                <a:solidFill>
                  <a:srgbClr val="808080"/>
                </a:solidFill>
                <a:latin typeface="Verdana" panose="020B0604030504040204" pitchFamily="34" charset="0"/>
                <a:ea typeface="Calibri" panose="020F0502020204030204" pitchFamily="34" charset="0"/>
              </a:rPr>
              <a:t>Frost – Banking, Investments, Insurance</a:t>
            </a:r>
            <a:endParaRPr lang="en-US" sz="3600" dirty="0">
              <a:latin typeface="Times New Roman" panose="02020603050405020304" pitchFamily="18" charset="0"/>
              <a:ea typeface="Calibri" panose="020F0502020204030204" pitchFamily="34" charset="0"/>
            </a:endParaRPr>
          </a:p>
          <a:p>
            <a:r>
              <a:rPr lang="en-US" dirty="0">
                <a:solidFill>
                  <a:srgbClr val="808080"/>
                </a:solidFill>
                <a:latin typeface="Verdana" panose="020B0604030504040204" pitchFamily="34" charset="0"/>
                <a:ea typeface="Calibri" panose="020F0502020204030204" pitchFamily="34" charset="0"/>
              </a:rPr>
              <a:t>640 Taylor St., Fort Worth, Texas 76102</a:t>
            </a:r>
            <a:endParaRPr lang="en-US" sz="3600" dirty="0">
              <a:latin typeface="Times New Roman" panose="02020603050405020304" pitchFamily="18" charset="0"/>
              <a:ea typeface="Calibri" panose="020F0502020204030204" pitchFamily="34" charset="0"/>
            </a:endParaRPr>
          </a:p>
          <a:p>
            <a:r>
              <a:rPr lang="en-US" dirty="0">
                <a:solidFill>
                  <a:srgbClr val="808080"/>
                </a:solidFill>
                <a:latin typeface="Verdana" panose="020B0604030504040204" pitchFamily="34" charset="0"/>
                <a:ea typeface="Calibri" panose="020F0502020204030204" pitchFamily="34" charset="0"/>
              </a:rPr>
              <a:t>Office: (817) 420-5701 | Cell: (817) 889-0221 | Fax: (817) 420-5750</a:t>
            </a:r>
            <a:endParaRPr lang="en-US" sz="3600" dirty="0">
              <a:latin typeface="Times New Roman" panose="02020603050405020304" pitchFamily="18" charset="0"/>
              <a:ea typeface="Calibri" panose="020F0502020204030204" pitchFamily="34" charset="0"/>
            </a:endParaRPr>
          </a:p>
          <a:p>
            <a:r>
              <a:rPr lang="en-US" u="sng" dirty="0">
                <a:solidFill>
                  <a:srgbClr val="3B69BB"/>
                </a:solidFill>
                <a:latin typeface="Verdana" panose="020B0604030504040204" pitchFamily="34" charset="0"/>
                <a:ea typeface="Calibri" panose="020F0502020204030204" pitchFamily="34" charset="0"/>
                <a:hlinkClick r:id="rId3"/>
              </a:rPr>
              <a:t>jim.dickenson@frostinsurance.com</a:t>
            </a:r>
            <a:r>
              <a:rPr lang="en-US" dirty="0">
                <a:solidFill>
                  <a:srgbClr val="44546A"/>
                </a:solidFill>
                <a:latin typeface="Verdana" panose="020B0604030504040204" pitchFamily="34" charset="0"/>
                <a:ea typeface="Calibri" panose="020F0502020204030204" pitchFamily="34" charset="0"/>
              </a:rPr>
              <a:t> | </a:t>
            </a:r>
            <a:r>
              <a:rPr lang="en-US" u="sng" dirty="0">
                <a:solidFill>
                  <a:srgbClr val="0563C1"/>
                </a:solidFill>
                <a:latin typeface="Verdana" panose="020B0604030504040204" pitchFamily="34" charset="0"/>
                <a:ea typeface="Calibri" panose="020F0502020204030204" pitchFamily="34" charset="0"/>
                <a:hlinkClick r:id="rId4"/>
              </a:rPr>
              <a:t>www.frostinsurance.com</a:t>
            </a:r>
            <a:endParaRPr lang="en-US" sz="36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484813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solidFill>
                  <a:srgbClr val="336699"/>
                </a:solidFill>
              </a:rPr>
              <a:t>Frost Insurance Agency    Fort Worth, Texas    817-420-5700</a:t>
            </a:r>
            <a:endParaRPr lang="en-US" dirty="0">
              <a:solidFill>
                <a:srgbClr val="336699"/>
              </a:solidFill>
            </a:endParaRPr>
          </a:p>
        </p:txBody>
      </p:sp>
      <p:sp>
        <p:nvSpPr>
          <p:cNvPr id="5" name="Slide Number Placeholder 4"/>
          <p:cNvSpPr>
            <a:spLocks noGrp="1"/>
          </p:cNvSpPr>
          <p:nvPr>
            <p:ph type="sldNum" sz="quarter" idx="12"/>
          </p:nvPr>
        </p:nvSpPr>
        <p:spPr/>
        <p:txBody>
          <a:bodyPr/>
          <a:lstStyle/>
          <a:p>
            <a:fld id="{85E33FC9-126F-4D15-BFC4-FF4929BC0930}" type="slidenum">
              <a:rPr lang="en-US" smtClean="0">
                <a:solidFill>
                  <a:srgbClr val="336699"/>
                </a:solidFill>
              </a:rPr>
              <a:pPr/>
              <a:t>2</a:t>
            </a:fld>
            <a:endParaRPr lang="en-US" dirty="0">
              <a:solidFill>
                <a:srgbClr val="336699"/>
              </a:solidFill>
            </a:endParaRPr>
          </a:p>
        </p:txBody>
      </p:sp>
      <p:sp>
        <p:nvSpPr>
          <p:cNvPr id="2" name="Title 1"/>
          <p:cNvSpPr>
            <a:spLocks noGrp="1"/>
          </p:cNvSpPr>
          <p:nvPr>
            <p:ph type="title" idx="4294967295"/>
          </p:nvPr>
        </p:nvSpPr>
        <p:spPr>
          <a:xfrm>
            <a:off x="925034" y="492106"/>
            <a:ext cx="7200900" cy="521208"/>
          </a:xfrm>
        </p:spPr>
        <p:txBody>
          <a:bodyPr>
            <a:normAutofit/>
          </a:bodyPr>
          <a:lstStyle/>
          <a:p>
            <a:pPr algn="ctr"/>
            <a:r>
              <a:rPr lang="en-US" sz="2800" b="1" dirty="0"/>
              <a:t>EDFW Insurance Program 2022</a:t>
            </a:r>
          </a:p>
        </p:txBody>
      </p:sp>
      <p:sp>
        <p:nvSpPr>
          <p:cNvPr id="6" name="Rectangle 5"/>
          <p:cNvSpPr/>
          <p:nvPr/>
        </p:nvSpPr>
        <p:spPr>
          <a:xfrm>
            <a:off x="2286000" y="2828836"/>
            <a:ext cx="4572000" cy="1200329"/>
          </a:xfrm>
          <a:prstGeom prst="rect">
            <a:avLst/>
          </a:prstGeom>
        </p:spPr>
        <p:txBody>
          <a:bodyPr>
            <a:spAutoFit/>
          </a:bodyPr>
          <a:lstStyle/>
          <a:p>
            <a:r>
              <a:rPr lang="en-US" b="1" dirty="0"/>
              <a:t>Our size allows us </a:t>
            </a:r>
          </a:p>
          <a:p>
            <a:r>
              <a:rPr lang="en-US" b="1" dirty="0"/>
              <a:t>to provide access to industry-specialized markets and premium carriers, offering you the best possible insurance options. </a:t>
            </a:r>
          </a:p>
        </p:txBody>
      </p:sp>
      <p:sp>
        <p:nvSpPr>
          <p:cNvPr id="7" name="TextBox 6"/>
          <p:cNvSpPr txBox="1"/>
          <p:nvPr/>
        </p:nvSpPr>
        <p:spPr>
          <a:xfrm>
            <a:off x="128122" y="1257637"/>
            <a:ext cx="9015878" cy="5290679"/>
          </a:xfrm>
          <a:prstGeom prst="rect">
            <a:avLst/>
          </a:prstGeom>
          <a:noFill/>
        </p:spPr>
        <p:txBody>
          <a:bodyPr wrap="square" rtlCol="0">
            <a:spAutoFit/>
          </a:bodyPr>
          <a:lstStyle/>
          <a:p>
            <a:pPr marL="796925" lvl="2"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Comprehensive coverage terms and conditions (see handout)</a:t>
            </a:r>
          </a:p>
          <a:p>
            <a:pPr marL="796925" lvl="2" indent="-285750" defTabSz="509412">
              <a:lnSpc>
                <a:spcPct val="130000"/>
              </a:lnSpc>
              <a:spcBef>
                <a:spcPct val="20000"/>
              </a:spcBef>
              <a:buSzPct val="100000"/>
              <a:buFont typeface="Wingdings" panose="05000000000000000000" pitchFamily="2" charset="2"/>
              <a:buChar char="Ø"/>
            </a:pPr>
            <a:endParaRPr lang="en-US" dirty="0">
              <a:solidFill>
                <a:srgbClr val="002060"/>
              </a:solidFill>
            </a:endParaRPr>
          </a:p>
          <a:p>
            <a:pPr marL="796925" lvl="2"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Significant liability limits for The Diocese and all participating churches</a:t>
            </a:r>
          </a:p>
          <a:p>
            <a:pPr marL="796925" lvl="2" indent="-285750" defTabSz="509412">
              <a:lnSpc>
                <a:spcPct val="130000"/>
              </a:lnSpc>
              <a:spcBef>
                <a:spcPct val="20000"/>
              </a:spcBef>
              <a:buSzPct val="100000"/>
              <a:buFont typeface="Wingdings" panose="05000000000000000000" pitchFamily="2" charset="2"/>
              <a:buChar char="Ø"/>
            </a:pPr>
            <a:endParaRPr lang="en-US" dirty="0">
              <a:solidFill>
                <a:srgbClr val="002060"/>
              </a:solidFill>
            </a:endParaRPr>
          </a:p>
          <a:p>
            <a:pPr marL="796925" lvl="2"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Premium increases commensurate with the market conditions and EDFW claims experience</a:t>
            </a:r>
          </a:p>
          <a:p>
            <a:pPr marL="796925" lvl="2" indent="-285750" defTabSz="509412">
              <a:lnSpc>
                <a:spcPct val="130000"/>
              </a:lnSpc>
              <a:spcBef>
                <a:spcPct val="20000"/>
              </a:spcBef>
              <a:buSzPct val="100000"/>
              <a:buFont typeface="Wingdings" panose="05000000000000000000" pitchFamily="2" charset="2"/>
              <a:buChar char="Ø"/>
            </a:pPr>
            <a:endParaRPr lang="en-US" dirty="0">
              <a:solidFill>
                <a:srgbClr val="002060"/>
              </a:solidFill>
            </a:endParaRPr>
          </a:p>
          <a:p>
            <a:pPr marL="796925" lvl="2"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Property Insurance</a:t>
            </a:r>
          </a:p>
          <a:p>
            <a:pPr marL="1254125" lvl="3"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Deductible is now $50,000 per claim – Church responsible for $10,000</a:t>
            </a:r>
          </a:p>
          <a:p>
            <a:pPr marL="1254125" lvl="3"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Wind/Hail deductible – 3% of affected values subject to $250,000 minimum</a:t>
            </a:r>
          </a:p>
          <a:p>
            <a:pPr marL="1254125" lvl="3"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Remarketing project underway – need some additional data from some churches</a:t>
            </a:r>
          </a:p>
          <a:p>
            <a:pPr marL="1254125" lvl="3"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Excess of $4M in paid property claims - wind; hail; water; freeze</a:t>
            </a:r>
          </a:p>
        </p:txBody>
      </p:sp>
    </p:spTree>
    <p:extLst>
      <p:ext uri="{BB962C8B-B14F-4D97-AF65-F5344CB8AC3E}">
        <p14:creationId xmlns:p14="http://schemas.microsoft.com/office/powerpoint/2010/main" val="4041432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solidFill>
                  <a:srgbClr val="336699"/>
                </a:solidFill>
              </a:rPr>
              <a:t>Frost Insurance Agency    Fort Worth, Texas    817-420-5700</a:t>
            </a:r>
            <a:endParaRPr lang="en-US" dirty="0">
              <a:solidFill>
                <a:srgbClr val="336699"/>
              </a:solidFill>
            </a:endParaRPr>
          </a:p>
        </p:txBody>
      </p:sp>
      <p:sp>
        <p:nvSpPr>
          <p:cNvPr id="5" name="Slide Number Placeholder 4"/>
          <p:cNvSpPr>
            <a:spLocks noGrp="1"/>
          </p:cNvSpPr>
          <p:nvPr>
            <p:ph type="sldNum" sz="quarter" idx="12"/>
          </p:nvPr>
        </p:nvSpPr>
        <p:spPr/>
        <p:txBody>
          <a:bodyPr/>
          <a:lstStyle/>
          <a:p>
            <a:fld id="{85E33FC9-126F-4D15-BFC4-FF4929BC0930}" type="slidenum">
              <a:rPr lang="en-US" smtClean="0">
                <a:solidFill>
                  <a:srgbClr val="336699"/>
                </a:solidFill>
              </a:rPr>
              <a:pPr/>
              <a:t>3</a:t>
            </a:fld>
            <a:endParaRPr lang="en-US" dirty="0">
              <a:solidFill>
                <a:srgbClr val="336699"/>
              </a:solidFill>
            </a:endParaRPr>
          </a:p>
        </p:txBody>
      </p:sp>
      <p:sp>
        <p:nvSpPr>
          <p:cNvPr id="2" name="Title 1"/>
          <p:cNvSpPr>
            <a:spLocks noGrp="1"/>
          </p:cNvSpPr>
          <p:nvPr>
            <p:ph type="title" idx="4294967295"/>
          </p:nvPr>
        </p:nvSpPr>
        <p:spPr>
          <a:xfrm>
            <a:off x="925034" y="492106"/>
            <a:ext cx="7200900" cy="521208"/>
          </a:xfrm>
        </p:spPr>
        <p:txBody>
          <a:bodyPr>
            <a:normAutofit/>
          </a:bodyPr>
          <a:lstStyle/>
          <a:p>
            <a:pPr algn="ctr"/>
            <a:r>
              <a:rPr lang="en-US" sz="2800" b="1" dirty="0"/>
              <a:t>PROPERTY RISK MANAGEMENT</a:t>
            </a:r>
          </a:p>
        </p:txBody>
      </p:sp>
      <p:sp>
        <p:nvSpPr>
          <p:cNvPr id="6" name="Rectangle 5"/>
          <p:cNvSpPr/>
          <p:nvPr/>
        </p:nvSpPr>
        <p:spPr>
          <a:xfrm>
            <a:off x="2286000" y="2828836"/>
            <a:ext cx="4572000" cy="1200329"/>
          </a:xfrm>
          <a:prstGeom prst="rect">
            <a:avLst/>
          </a:prstGeom>
        </p:spPr>
        <p:txBody>
          <a:bodyPr>
            <a:spAutoFit/>
          </a:bodyPr>
          <a:lstStyle/>
          <a:p>
            <a:r>
              <a:rPr lang="en-US" b="1" dirty="0"/>
              <a:t>Our size allows us </a:t>
            </a:r>
          </a:p>
          <a:p>
            <a:r>
              <a:rPr lang="en-US" b="1" dirty="0"/>
              <a:t>to provide access to industry-specialized markets and premium carriers, offering you the best possible insurance options. </a:t>
            </a:r>
          </a:p>
        </p:txBody>
      </p:sp>
      <p:sp>
        <p:nvSpPr>
          <p:cNvPr id="7" name="TextBox 6"/>
          <p:cNvSpPr txBox="1"/>
          <p:nvPr/>
        </p:nvSpPr>
        <p:spPr>
          <a:xfrm>
            <a:off x="1026634" y="2595683"/>
            <a:ext cx="9015878" cy="4607415"/>
          </a:xfrm>
          <a:prstGeom prst="rect">
            <a:avLst/>
          </a:prstGeom>
          <a:noFill/>
        </p:spPr>
        <p:txBody>
          <a:bodyPr wrap="square" rtlCol="0">
            <a:spAutoFit/>
          </a:bodyPr>
          <a:lstStyle/>
          <a:p>
            <a:pPr marL="339725" lvl="1" indent="-285750" defTabSz="509412">
              <a:lnSpc>
                <a:spcPct val="130000"/>
              </a:lnSpc>
              <a:spcBef>
                <a:spcPct val="20000"/>
              </a:spcBef>
              <a:buSzPct val="100000"/>
              <a:buFont typeface="Wingdings" panose="05000000000000000000" pitchFamily="2" charset="2"/>
              <a:buChar char="Ø"/>
            </a:pPr>
            <a:r>
              <a:rPr lang="en-US" dirty="0">
                <a:solidFill>
                  <a:srgbClr val="002060"/>
                </a:solidFill>
                <a:latin typeface="Arial" panose="020B0604020202020204" pitchFamily="34" charset="0"/>
                <a:cs typeface="Arial" panose="020B0604020202020204" pitchFamily="34" charset="0"/>
              </a:rPr>
              <a:t>Facility maintenance</a:t>
            </a:r>
          </a:p>
          <a:p>
            <a:pPr marL="796925" lvl="2" indent="-285750" defTabSz="509412">
              <a:lnSpc>
                <a:spcPct val="130000"/>
              </a:lnSpc>
              <a:spcBef>
                <a:spcPct val="20000"/>
              </a:spcBef>
              <a:buSzPct val="100000"/>
              <a:buFont typeface="Wingdings" panose="05000000000000000000" pitchFamily="2" charset="2"/>
              <a:buChar char="Ø"/>
            </a:pPr>
            <a:r>
              <a:rPr lang="en-US" dirty="0">
                <a:solidFill>
                  <a:srgbClr val="002060"/>
                </a:solidFill>
                <a:latin typeface="Arial" panose="020B0604020202020204" pitchFamily="34" charset="0"/>
                <a:cs typeface="Arial" panose="020B0604020202020204" pitchFamily="34" charset="0"/>
              </a:rPr>
              <a:t>Electrical</a:t>
            </a:r>
          </a:p>
          <a:p>
            <a:pPr marL="796925" lvl="2" indent="-285750" defTabSz="509412">
              <a:lnSpc>
                <a:spcPct val="130000"/>
              </a:lnSpc>
              <a:spcBef>
                <a:spcPct val="20000"/>
              </a:spcBef>
              <a:buSzPct val="100000"/>
              <a:buFont typeface="Wingdings" panose="05000000000000000000" pitchFamily="2" charset="2"/>
              <a:buChar char="Ø"/>
            </a:pPr>
            <a:r>
              <a:rPr lang="en-US" dirty="0">
                <a:solidFill>
                  <a:srgbClr val="002060"/>
                </a:solidFill>
                <a:latin typeface="Arial" panose="020B0604020202020204" pitchFamily="34" charset="0"/>
                <a:cs typeface="Arial" panose="020B0604020202020204" pitchFamily="34" charset="0"/>
              </a:rPr>
              <a:t>Plumbing</a:t>
            </a:r>
          </a:p>
          <a:p>
            <a:pPr marL="796925" lvl="2" indent="-285750" defTabSz="509412">
              <a:lnSpc>
                <a:spcPct val="130000"/>
              </a:lnSpc>
              <a:spcBef>
                <a:spcPct val="20000"/>
              </a:spcBef>
              <a:buSzPct val="100000"/>
              <a:buFont typeface="Wingdings" panose="05000000000000000000" pitchFamily="2" charset="2"/>
              <a:buChar char="Ø"/>
            </a:pPr>
            <a:r>
              <a:rPr lang="en-US" dirty="0">
                <a:solidFill>
                  <a:srgbClr val="002060"/>
                </a:solidFill>
                <a:latin typeface="Arial" panose="020B0604020202020204" pitchFamily="34" charset="0"/>
                <a:cs typeface="Arial" panose="020B0604020202020204" pitchFamily="34" charset="0"/>
              </a:rPr>
              <a:t>Lighting – Interior and Exterior</a:t>
            </a:r>
          </a:p>
          <a:p>
            <a:pPr marL="796925" lvl="2" indent="-285750" defTabSz="509412">
              <a:lnSpc>
                <a:spcPct val="130000"/>
              </a:lnSpc>
              <a:spcBef>
                <a:spcPct val="20000"/>
              </a:spcBef>
              <a:buSzPct val="100000"/>
              <a:buFont typeface="Wingdings" panose="05000000000000000000" pitchFamily="2" charset="2"/>
              <a:buChar char="Ø"/>
            </a:pPr>
            <a:r>
              <a:rPr lang="en-US" dirty="0">
                <a:solidFill>
                  <a:srgbClr val="002060"/>
                </a:solidFill>
                <a:latin typeface="Arial" panose="020B0604020202020204" pitchFamily="34" charset="0"/>
                <a:cs typeface="Arial" panose="020B0604020202020204" pitchFamily="34" charset="0"/>
              </a:rPr>
              <a:t>Security – Burglary/Fire/Smoke</a:t>
            </a:r>
          </a:p>
          <a:p>
            <a:pPr marL="796925" lvl="2" indent="-285750" defTabSz="509412">
              <a:lnSpc>
                <a:spcPct val="130000"/>
              </a:lnSpc>
              <a:spcBef>
                <a:spcPct val="20000"/>
              </a:spcBef>
              <a:buSzPct val="100000"/>
              <a:buFont typeface="Wingdings" panose="05000000000000000000" pitchFamily="2" charset="2"/>
              <a:buChar char="Ø"/>
            </a:pPr>
            <a:r>
              <a:rPr lang="en-US" dirty="0">
                <a:solidFill>
                  <a:srgbClr val="002060"/>
                </a:solidFill>
                <a:latin typeface="Arial" panose="020B0604020202020204" pitchFamily="34" charset="0"/>
                <a:cs typeface="Arial" panose="020B0604020202020204" pitchFamily="34" charset="0"/>
              </a:rPr>
              <a:t>Debris removal</a:t>
            </a:r>
          </a:p>
          <a:p>
            <a:pPr marL="796925" lvl="2" indent="-285750" defTabSz="509412">
              <a:lnSpc>
                <a:spcPct val="130000"/>
              </a:lnSpc>
              <a:spcBef>
                <a:spcPct val="20000"/>
              </a:spcBef>
              <a:buSzPct val="100000"/>
              <a:buFont typeface="Wingdings" panose="05000000000000000000" pitchFamily="2" charset="2"/>
              <a:buChar char="Ø"/>
            </a:pPr>
            <a:r>
              <a:rPr lang="en-US" dirty="0">
                <a:solidFill>
                  <a:srgbClr val="002060"/>
                </a:solidFill>
                <a:latin typeface="Arial" panose="020B0604020202020204" pitchFamily="34" charset="0"/>
                <a:cs typeface="Arial" panose="020B0604020202020204" pitchFamily="34" charset="0"/>
              </a:rPr>
              <a:t>Rodent and vermin control</a:t>
            </a:r>
          </a:p>
          <a:p>
            <a:pPr marL="796925" lvl="2" indent="-285750" defTabSz="509412">
              <a:lnSpc>
                <a:spcPct val="130000"/>
              </a:lnSpc>
              <a:spcBef>
                <a:spcPct val="20000"/>
              </a:spcBef>
              <a:buSzPct val="100000"/>
              <a:buFont typeface="Wingdings" panose="05000000000000000000" pitchFamily="2" charset="2"/>
              <a:buChar char="Ø"/>
            </a:pPr>
            <a:r>
              <a:rPr lang="en-US" dirty="0">
                <a:solidFill>
                  <a:srgbClr val="002060"/>
                </a:solidFill>
                <a:latin typeface="Arial" panose="020B0604020202020204" pitchFamily="34" charset="0"/>
                <a:cs typeface="Arial" panose="020B0604020202020204" pitchFamily="34" charset="0"/>
              </a:rPr>
              <a:t>Temperature control</a:t>
            </a:r>
          </a:p>
          <a:p>
            <a:pPr marL="796925" lvl="2" indent="-285750" defTabSz="509412">
              <a:lnSpc>
                <a:spcPct val="130000"/>
              </a:lnSpc>
              <a:spcBef>
                <a:spcPct val="20000"/>
              </a:spcBef>
              <a:buSzPct val="100000"/>
              <a:buFont typeface="Wingdings" panose="05000000000000000000" pitchFamily="2" charset="2"/>
              <a:buChar char="Ø"/>
            </a:pPr>
            <a:r>
              <a:rPr lang="en-US" dirty="0">
                <a:solidFill>
                  <a:srgbClr val="002060"/>
                </a:solidFill>
                <a:latin typeface="Arial" panose="020B0604020202020204" pitchFamily="34" charset="0"/>
                <a:cs typeface="Arial" panose="020B0604020202020204" pitchFamily="34" charset="0"/>
              </a:rPr>
              <a:t>Routine visual inspection of lesser used facilities</a:t>
            </a:r>
          </a:p>
          <a:p>
            <a:pPr marL="796925" lvl="2" indent="-285750" defTabSz="509412">
              <a:lnSpc>
                <a:spcPct val="130000"/>
              </a:lnSpc>
              <a:spcBef>
                <a:spcPct val="20000"/>
              </a:spcBef>
              <a:buSzPct val="100000"/>
              <a:buFont typeface="Wingdings" panose="05000000000000000000" pitchFamily="2" charset="2"/>
              <a:buChar char="Ø"/>
            </a:pPr>
            <a:endParaRPr lang="en-US" dirty="0">
              <a:solidFill>
                <a:srgbClr val="002060"/>
              </a:solidFill>
            </a:endParaRPr>
          </a:p>
          <a:p>
            <a:pPr marL="796925" lvl="2" indent="-285750" defTabSz="509412">
              <a:lnSpc>
                <a:spcPct val="130000"/>
              </a:lnSpc>
              <a:spcBef>
                <a:spcPct val="20000"/>
              </a:spcBef>
              <a:buSzPct val="100000"/>
              <a:buFont typeface="Wingdings" panose="05000000000000000000" pitchFamily="2" charset="2"/>
              <a:buChar char="Ø"/>
            </a:pPr>
            <a:endParaRPr lang="en-US" dirty="0">
              <a:solidFill>
                <a:srgbClr val="002060"/>
              </a:solidFill>
            </a:endParaRPr>
          </a:p>
        </p:txBody>
      </p:sp>
      <p:sp>
        <p:nvSpPr>
          <p:cNvPr id="3" name="Rectangle 1"/>
          <p:cNvSpPr>
            <a:spLocks noChangeArrowheads="1"/>
          </p:cNvSpPr>
          <p:nvPr/>
        </p:nvSpPr>
        <p:spPr bwMode="auto">
          <a:xfrm>
            <a:off x="1026634" y="1289730"/>
            <a:ext cx="9417963" cy="1369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000080"/>
              </a:solidFill>
              <a:effectLst/>
              <a:latin typeface="Verdana" panose="020B0604030504040204" pitchFamily="34" charset="0"/>
              <a:ea typeface="Times New Roman" panose="02020603050405020304" pitchFamily="18"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en-US" altLang="en-US" sz="1800" b="0" i="0" u="none" strike="noStrike" cap="none" normalizeH="0" baseline="0" dirty="0">
                <a:ln>
                  <a:noFill/>
                </a:ln>
                <a:solidFill>
                  <a:srgbClr val="000080"/>
                </a:solidFill>
                <a:effectLst/>
                <a:latin typeface="Verdana" panose="020B0604030504040204" pitchFamily="34" charset="0"/>
                <a:ea typeface="Times New Roman" panose="02020603050405020304" pitchFamily="18" charset="0"/>
              </a:rPr>
              <a:t>The Episcopal Diocese of Fort Worth</a:t>
            </a:r>
            <a:endParaRPr kumimoji="0" lang="en-US" altLang="en-US"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80"/>
                </a:solidFill>
                <a:effectLst/>
                <a:latin typeface="Verdana" panose="020B0604030504040204" pitchFamily="34" charset="0"/>
                <a:ea typeface="Times New Roman" panose="02020603050405020304" pitchFamily="18" charset="0"/>
              </a:rPr>
              <a:t>     Facility Safety Inspection Checklist</a:t>
            </a:r>
            <a:endParaRPr kumimoji="0" lang="en-US" altLang="en-US"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0080"/>
                </a:solidFill>
                <a:effectLst/>
                <a:latin typeface="Arial" panose="020B0604020202020204" pitchFamily="34" charset="0"/>
                <a:ea typeface="Times New Roman" panose="02020603050405020304" pitchFamily="18" charset="0"/>
                <a:cs typeface="Arial" panose="020B0604020202020204" pitchFamily="34" charset="0"/>
              </a:rPr>
              <a:t>        Facility/Site Inspected: _________________________________________  	Date: __________________</a:t>
            </a:r>
            <a:endParaRPr kumimoji="0" lang="en-US" altLang="en-US"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0080"/>
                </a:solidFill>
                <a:effectLst/>
                <a:latin typeface="Arial" panose="020B0604020202020204" pitchFamily="34" charset="0"/>
                <a:ea typeface="Times New Roman" panose="02020603050405020304" pitchFamily="18" charset="0"/>
                <a:cs typeface="Arial" panose="020B0604020202020204" pitchFamily="34" charset="0"/>
              </a:rPr>
              <a:t>        General Safety Inspection Completed by: __________________________________				</a:t>
            </a:r>
            <a:endParaRPr kumimoji="0" lang="en-US" altLang="en-US"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0080"/>
                </a:solidFill>
                <a:effectLst/>
                <a:latin typeface="Arial" panose="020B0604020202020204" pitchFamily="34" charset="0"/>
                <a:ea typeface="Times New Roman" panose="02020603050405020304" pitchFamily="18" charset="0"/>
                <a:cs typeface="Arial" panose="020B0604020202020204" pitchFamily="34" charset="0"/>
              </a:rPr>
              <a:t>	</a:t>
            </a:r>
          </a:p>
        </p:txBody>
      </p:sp>
    </p:spTree>
    <p:extLst>
      <p:ext uri="{BB962C8B-B14F-4D97-AF65-F5344CB8AC3E}">
        <p14:creationId xmlns:p14="http://schemas.microsoft.com/office/powerpoint/2010/main" val="2576233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solidFill>
                  <a:srgbClr val="336699"/>
                </a:solidFill>
              </a:rPr>
              <a:t>Frost Insurance Agency    Fort Worth, Texas    817-420-5700</a:t>
            </a:r>
            <a:endParaRPr lang="en-US" dirty="0">
              <a:solidFill>
                <a:srgbClr val="336699"/>
              </a:solidFill>
            </a:endParaRPr>
          </a:p>
        </p:txBody>
      </p:sp>
      <p:sp>
        <p:nvSpPr>
          <p:cNvPr id="5" name="Slide Number Placeholder 4"/>
          <p:cNvSpPr>
            <a:spLocks noGrp="1"/>
          </p:cNvSpPr>
          <p:nvPr>
            <p:ph type="sldNum" sz="quarter" idx="12"/>
          </p:nvPr>
        </p:nvSpPr>
        <p:spPr/>
        <p:txBody>
          <a:bodyPr/>
          <a:lstStyle/>
          <a:p>
            <a:fld id="{85E33FC9-126F-4D15-BFC4-FF4929BC0930}" type="slidenum">
              <a:rPr lang="en-US" smtClean="0">
                <a:solidFill>
                  <a:srgbClr val="336699"/>
                </a:solidFill>
              </a:rPr>
              <a:pPr/>
              <a:t>4</a:t>
            </a:fld>
            <a:endParaRPr lang="en-US" dirty="0">
              <a:solidFill>
                <a:srgbClr val="336699"/>
              </a:solidFill>
            </a:endParaRPr>
          </a:p>
        </p:txBody>
      </p:sp>
      <p:sp>
        <p:nvSpPr>
          <p:cNvPr id="2" name="Title 1"/>
          <p:cNvSpPr>
            <a:spLocks noGrp="1"/>
          </p:cNvSpPr>
          <p:nvPr>
            <p:ph type="title" idx="4294967295"/>
          </p:nvPr>
        </p:nvSpPr>
        <p:spPr>
          <a:xfrm>
            <a:off x="925034" y="492106"/>
            <a:ext cx="7200900" cy="521208"/>
          </a:xfrm>
        </p:spPr>
        <p:txBody>
          <a:bodyPr>
            <a:normAutofit/>
          </a:bodyPr>
          <a:lstStyle/>
          <a:p>
            <a:pPr algn="ctr"/>
            <a:r>
              <a:rPr lang="en-US" sz="2800" b="1" dirty="0"/>
              <a:t>THE HARD MARKET</a:t>
            </a:r>
          </a:p>
        </p:txBody>
      </p:sp>
      <p:sp>
        <p:nvSpPr>
          <p:cNvPr id="6" name="Rectangle 5"/>
          <p:cNvSpPr/>
          <p:nvPr/>
        </p:nvSpPr>
        <p:spPr>
          <a:xfrm>
            <a:off x="2286000" y="2828836"/>
            <a:ext cx="4572000" cy="1200329"/>
          </a:xfrm>
          <a:prstGeom prst="rect">
            <a:avLst/>
          </a:prstGeom>
        </p:spPr>
        <p:txBody>
          <a:bodyPr>
            <a:spAutoFit/>
          </a:bodyPr>
          <a:lstStyle/>
          <a:p>
            <a:r>
              <a:rPr lang="en-US" b="1" dirty="0"/>
              <a:t>Our size allows us </a:t>
            </a:r>
          </a:p>
          <a:p>
            <a:r>
              <a:rPr lang="en-US" b="1" dirty="0"/>
              <a:t>to provide access to industry-specialized markets and premium carriers, offering you the best possible insurance options. </a:t>
            </a:r>
          </a:p>
        </p:txBody>
      </p:sp>
      <p:sp>
        <p:nvSpPr>
          <p:cNvPr id="7" name="TextBox 6"/>
          <p:cNvSpPr txBox="1"/>
          <p:nvPr/>
        </p:nvSpPr>
        <p:spPr>
          <a:xfrm>
            <a:off x="128122" y="1013314"/>
            <a:ext cx="9015878" cy="4566378"/>
          </a:xfrm>
          <a:prstGeom prst="rect">
            <a:avLst/>
          </a:prstGeom>
          <a:noFill/>
        </p:spPr>
        <p:txBody>
          <a:bodyPr wrap="square" rtlCol="0">
            <a:spAutoFit/>
          </a:bodyPr>
          <a:lstStyle/>
          <a:p>
            <a:pPr marL="796925" lvl="2" indent="-285750" defTabSz="509412">
              <a:lnSpc>
                <a:spcPct val="130000"/>
              </a:lnSpc>
              <a:spcBef>
                <a:spcPct val="20000"/>
              </a:spcBef>
              <a:buSzPct val="100000"/>
              <a:buFont typeface="Wingdings" panose="05000000000000000000" pitchFamily="2" charset="2"/>
              <a:buChar char="Ø"/>
            </a:pPr>
            <a:endParaRPr lang="en-US" dirty="0">
              <a:solidFill>
                <a:srgbClr val="002060"/>
              </a:solidFill>
            </a:endParaRPr>
          </a:p>
          <a:p>
            <a:pPr marL="796925" lvl="2" indent="-285750" defTabSz="509412">
              <a:lnSpc>
                <a:spcPct val="130000"/>
              </a:lnSpc>
              <a:spcBef>
                <a:spcPct val="20000"/>
              </a:spcBef>
              <a:buSzPct val="100000"/>
              <a:buFont typeface="Wingdings" panose="05000000000000000000" pitchFamily="2" charset="2"/>
              <a:buChar char="Ø"/>
            </a:pPr>
            <a:r>
              <a:rPr lang="en-US" sz="2000" dirty="0">
                <a:solidFill>
                  <a:srgbClr val="002060"/>
                </a:solidFill>
              </a:rPr>
              <a:t>Hard Market Characteristics</a:t>
            </a:r>
          </a:p>
          <a:p>
            <a:pPr marL="1254125" lvl="3" indent="-285750" defTabSz="509412">
              <a:lnSpc>
                <a:spcPct val="130000"/>
              </a:lnSpc>
              <a:spcBef>
                <a:spcPct val="20000"/>
              </a:spcBef>
              <a:buSzPct val="100000"/>
              <a:buFont typeface="Wingdings" panose="05000000000000000000" pitchFamily="2" charset="2"/>
              <a:buChar char="Ø"/>
            </a:pPr>
            <a:r>
              <a:rPr lang="en-US" sz="2000" dirty="0">
                <a:solidFill>
                  <a:srgbClr val="002060"/>
                </a:solidFill>
              </a:rPr>
              <a:t>Increased rates</a:t>
            </a:r>
          </a:p>
          <a:p>
            <a:pPr marL="1254125" lvl="3" indent="-285750" defTabSz="509412">
              <a:lnSpc>
                <a:spcPct val="130000"/>
              </a:lnSpc>
              <a:spcBef>
                <a:spcPct val="20000"/>
              </a:spcBef>
              <a:buSzPct val="100000"/>
              <a:buFont typeface="Wingdings" panose="05000000000000000000" pitchFamily="2" charset="2"/>
              <a:buChar char="Ø"/>
            </a:pPr>
            <a:r>
              <a:rPr lang="en-US" sz="2000" dirty="0">
                <a:solidFill>
                  <a:srgbClr val="002060"/>
                </a:solidFill>
              </a:rPr>
              <a:t>More restrictive terms and conditions</a:t>
            </a:r>
          </a:p>
          <a:p>
            <a:pPr marL="1254125" lvl="3" indent="-285750" defTabSz="509412">
              <a:lnSpc>
                <a:spcPct val="130000"/>
              </a:lnSpc>
              <a:spcBef>
                <a:spcPct val="20000"/>
              </a:spcBef>
              <a:buSzPct val="100000"/>
              <a:buFont typeface="Wingdings" panose="05000000000000000000" pitchFamily="2" charset="2"/>
              <a:buChar char="Ø"/>
            </a:pPr>
            <a:r>
              <a:rPr lang="en-US" sz="2000" dirty="0">
                <a:solidFill>
                  <a:srgbClr val="002060"/>
                </a:solidFill>
              </a:rPr>
              <a:t>Greater underwriting scrutiny</a:t>
            </a:r>
          </a:p>
          <a:p>
            <a:pPr marL="796925" lvl="2" indent="-285750" defTabSz="509412">
              <a:lnSpc>
                <a:spcPct val="130000"/>
              </a:lnSpc>
              <a:spcBef>
                <a:spcPct val="20000"/>
              </a:spcBef>
              <a:buSzPct val="100000"/>
              <a:buFont typeface="Wingdings" panose="05000000000000000000" pitchFamily="2" charset="2"/>
              <a:buChar char="Ø"/>
            </a:pPr>
            <a:endParaRPr lang="en-US" sz="2000" dirty="0">
              <a:solidFill>
                <a:srgbClr val="002060"/>
              </a:solidFill>
            </a:endParaRPr>
          </a:p>
          <a:p>
            <a:pPr marL="796925" lvl="2" indent="-285750" defTabSz="509412">
              <a:lnSpc>
                <a:spcPct val="130000"/>
              </a:lnSpc>
              <a:spcBef>
                <a:spcPct val="20000"/>
              </a:spcBef>
              <a:buSzPct val="100000"/>
              <a:buFont typeface="Wingdings" panose="05000000000000000000" pitchFamily="2" charset="2"/>
              <a:buChar char="Ø"/>
            </a:pPr>
            <a:r>
              <a:rPr lang="en-US" sz="2000" dirty="0">
                <a:solidFill>
                  <a:srgbClr val="002060"/>
                </a:solidFill>
              </a:rPr>
              <a:t>Hard Market Causes</a:t>
            </a:r>
          </a:p>
          <a:p>
            <a:pPr marL="1254125" lvl="3" indent="-285750" defTabSz="509412">
              <a:lnSpc>
                <a:spcPct val="130000"/>
              </a:lnSpc>
              <a:spcBef>
                <a:spcPct val="20000"/>
              </a:spcBef>
              <a:buSzPct val="100000"/>
              <a:buFont typeface="Wingdings" panose="05000000000000000000" pitchFamily="2" charset="2"/>
              <a:buChar char="Ø"/>
            </a:pPr>
            <a:r>
              <a:rPr lang="en-US" sz="2000" dirty="0">
                <a:solidFill>
                  <a:srgbClr val="002060"/>
                </a:solidFill>
              </a:rPr>
              <a:t>Reduced investment income</a:t>
            </a:r>
          </a:p>
          <a:p>
            <a:pPr marL="1254125" lvl="3" indent="-285750" defTabSz="509412">
              <a:lnSpc>
                <a:spcPct val="130000"/>
              </a:lnSpc>
              <a:spcBef>
                <a:spcPct val="20000"/>
              </a:spcBef>
              <a:buSzPct val="100000"/>
              <a:buFont typeface="Wingdings" panose="05000000000000000000" pitchFamily="2" charset="2"/>
              <a:buChar char="Ø"/>
            </a:pPr>
            <a:r>
              <a:rPr lang="en-US" sz="2000" dirty="0">
                <a:solidFill>
                  <a:srgbClr val="002060"/>
                </a:solidFill>
              </a:rPr>
              <a:t>Reduced interest rates</a:t>
            </a:r>
          </a:p>
          <a:p>
            <a:pPr marL="1254125" lvl="3" indent="-285750" defTabSz="509412">
              <a:lnSpc>
                <a:spcPct val="130000"/>
              </a:lnSpc>
              <a:spcBef>
                <a:spcPct val="20000"/>
              </a:spcBef>
              <a:buSzPct val="100000"/>
              <a:buFont typeface="Wingdings" panose="05000000000000000000" pitchFamily="2" charset="2"/>
              <a:buChar char="Ø"/>
            </a:pPr>
            <a:r>
              <a:rPr lang="en-US" sz="2000" dirty="0">
                <a:solidFill>
                  <a:srgbClr val="002060"/>
                </a:solidFill>
              </a:rPr>
              <a:t>Increased claim and losses</a:t>
            </a:r>
          </a:p>
        </p:txBody>
      </p:sp>
    </p:spTree>
    <p:extLst>
      <p:ext uri="{BB962C8B-B14F-4D97-AF65-F5344CB8AC3E}">
        <p14:creationId xmlns:p14="http://schemas.microsoft.com/office/powerpoint/2010/main" val="13074489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solidFill>
                  <a:srgbClr val="336699"/>
                </a:solidFill>
              </a:rPr>
              <a:t>Frost Insurance Agency    Fort Worth, Texas    817-420-5700</a:t>
            </a:r>
          </a:p>
        </p:txBody>
      </p:sp>
      <p:sp>
        <p:nvSpPr>
          <p:cNvPr id="3" name="Slide Number Placeholder 2"/>
          <p:cNvSpPr>
            <a:spLocks noGrp="1"/>
          </p:cNvSpPr>
          <p:nvPr>
            <p:ph type="sldNum" sz="quarter" idx="12"/>
          </p:nvPr>
        </p:nvSpPr>
        <p:spPr/>
        <p:txBody>
          <a:bodyPr/>
          <a:lstStyle/>
          <a:p>
            <a:fld id="{85E33FC9-126F-4D15-BFC4-FF4929BC0930}" type="slidenum">
              <a:rPr lang="en-US" smtClean="0">
                <a:solidFill>
                  <a:srgbClr val="336699"/>
                </a:solidFill>
              </a:rPr>
              <a:pPr/>
              <a:t>5</a:t>
            </a:fld>
            <a:endParaRPr lang="en-US">
              <a:solidFill>
                <a:srgbClr val="336699"/>
              </a:solidFill>
            </a:endParaRPr>
          </a:p>
        </p:txBody>
      </p:sp>
      <p:sp>
        <p:nvSpPr>
          <p:cNvPr id="4" name="Rectangle 3"/>
          <p:cNvSpPr/>
          <p:nvPr/>
        </p:nvSpPr>
        <p:spPr>
          <a:xfrm>
            <a:off x="743526" y="378272"/>
            <a:ext cx="6137269" cy="695575"/>
          </a:xfrm>
          <a:prstGeom prst="rect">
            <a:avLst/>
          </a:prstGeom>
        </p:spPr>
        <p:txBody>
          <a:bodyPr wrap="square">
            <a:spAutoFit/>
          </a:bodyPr>
          <a:lstStyle/>
          <a:p>
            <a:pPr indent="-173037" defTabSz="509412">
              <a:lnSpc>
                <a:spcPct val="130000"/>
              </a:lnSpc>
              <a:spcBef>
                <a:spcPct val="20000"/>
              </a:spcBef>
              <a:buSzPct val="100000"/>
            </a:pPr>
            <a:endParaRPr lang="en-US" sz="1400" u="sng" dirty="0">
              <a:solidFill>
                <a:srgbClr val="002060"/>
              </a:solidFill>
            </a:endParaRPr>
          </a:p>
          <a:p>
            <a:pPr indent="-173037" defTabSz="509412">
              <a:lnSpc>
                <a:spcPct val="130000"/>
              </a:lnSpc>
              <a:spcBef>
                <a:spcPct val="20000"/>
              </a:spcBef>
              <a:buSzPct val="100000"/>
            </a:pPr>
            <a:endParaRPr lang="en-US" sz="1400" u="sng" dirty="0">
              <a:solidFill>
                <a:srgbClr val="002060"/>
              </a:solidFill>
            </a:endParaRPr>
          </a:p>
        </p:txBody>
      </p:sp>
      <p:sp>
        <p:nvSpPr>
          <p:cNvPr id="5" name="Rectangle 4"/>
          <p:cNvSpPr/>
          <p:nvPr/>
        </p:nvSpPr>
        <p:spPr>
          <a:xfrm>
            <a:off x="966892" y="221616"/>
            <a:ext cx="8177108" cy="9442585"/>
          </a:xfrm>
          <a:prstGeom prst="rect">
            <a:avLst/>
          </a:prstGeom>
        </p:spPr>
        <p:txBody>
          <a:bodyPr wrap="square">
            <a:spAutoFit/>
          </a:bodyPr>
          <a:lstStyle/>
          <a:p>
            <a:pPr lvl="0" algn="ctr" defTabSz="509412">
              <a:lnSpc>
                <a:spcPct val="130000"/>
              </a:lnSpc>
              <a:spcBef>
                <a:spcPct val="20000"/>
              </a:spcBef>
              <a:buSzPct val="100000"/>
            </a:pPr>
            <a:r>
              <a:rPr lang="en-US" sz="2800" dirty="0">
                <a:solidFill>
                  <a:srgbClr val="002060"/>
                </a:solidFill>
              </a:rPr>
              <a:t>Automobile</a:t>
            </a:r>
          </a:p>
          <a:p>
            <a:pPr marL="285750"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High severity potential</a:t>
            </a:r>
          </a:p>
          <a:p>
            <a:pPr marL="285750"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Social inflation significant</a:t>
            </a:r>
          </a:p>
          <a:p>
            <a:pPr marL="285750"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Costs for physical damage repairs increasing</a:t>
            </a:r>
          </a:p>
          <a:p>
            <a:pPr marL="285750"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Coverage for Owned; Hired; and Non Owned Autos</a:t>
            </a:r>
          </a:p>
          <a:p>
            <a:pPr marL="742950" lvl="1"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Non Owned Auto Coverage</a:t>
            </a:r>
          </a:p>
          <a:p>
            <a:pPr marL="1200150" lvl="2"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Auto liability coverage for The Diocese and Churches if an employee or volunteer causes an accident while driving their own personal auto for church business</a:t>
            </a:r>
          </a:p>
          <a:p>
            <a:pPr marL="1200150" lvl="2"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Why?  Vicarious Liability – Being held responsible financially for the actions of others</a:t>
            </a:r>
          </a:p>
          <a:p>
            <a:pPr marL="285750"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Risk Management</a:t>
            </a:r>
          </a:p>
          <a:p>
            <a:pPr marL="742950" lvl="1"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MVRs must be checked at hire/volunteer application</a:t>
            </a:r>
          </a:p>
          <a:p>
            <a:pPr marL="742950" lvl="1"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MVRs should be checked annually</a:t>
            </a:r>
          </a:p>
          <a:p>
            <a:pPr marL="742950" lvl="1"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Acceptable vs Unacceptable (see handout)</a:t>
            </a:r>
          </a:p>
          <a:p>
            <a:pPr marL="285750" indent="-285750" defTabSz="509412">
              <a:lnSpc>
                <a:spcPct val="130000"/>
              </a:lnSpc>
              <a:spcBef>
                <a:spcPct val="20000"/>
              </a:spcBef>
              <a:buSzPct val="100000"/>
              <a:buFont typeface="Wingdings" panose="05000000000000000000" pitchFamily="2" charset="2"/>
              <a:buChar char="Ø"/>
            </a:pPr>
            <a:endParaRPr lang="en-US" dirty="0">
              <a:solidFill>
                <a:srgbClr val="002060"/>
              </a:solidFill>
            </a:endParaRPr>
          </a:p>
          <a:p>
            <a:pPr marL="342900" lvl="0" indent="-342900" defTabSz="509412">
              <a:lnSpc>
                <a:spcPct val="130000"/>
              </a:lnSpc>
              <a:spcBef>
                <a:spcPct val="20000"/>
              </a:spcBef>
              <a:buSzPct val="100000"/>
              <a:buAutoNum type="arabicPeriod"/>
            </a:pPr>
            <a:endParaRPr lang="en-US" dirty="0">
              <a:solidFill>
                <a:srgbClr val="002060"/>
              </a:solidFill>
            </a:endParaRPr>
          </a:p>
          <a:p>
            <a:pPr lvl="0" defTabSz="509412">
              <a:lnSpc>
                <a:spcPct val="130000"/>
              </a:lnSpc>
              <a:spcBef>
                <a:spcPct val="20000"/>
              </a:spcBef>
              <a:buSzPct val="100000"/>
            </a:pPr>
            <a:endParaRPr lang="en-US" dirty="0">
              <a:solidFill>
                <a:srgbClr val="002060"/>
              </a:solidFill>
            </a:endParaRPr>
          </a:p>
          <a:p>
            <a:pPr lvl="0" defTabSz="509412">
              <a:lnSpc>
                <a:spcPct val="130000"/>
              </a:lnSpc>
              <a:spcBef>
                <a:spcPct val="20000"/>
              </a:spcBef>
              <a:buSzPct val="100000"/>
            </a:pPr>
            <a:endParaRPr lang="en-US" dirty="0">
              <a:solidFill>
                <a:srgbClr val="002060"/>
              </a:solidFill>
            </a:endParaRPr>
          </a:p>
          <a:p>
            <a:pPr marL="342900" lvl="0" indent="-342900" defTabSz="509412">
              <a:lnSpc>
                <a:spcPct val="130000"/>
              </a:lnSpc>
              <a:spcBef>
                <a:spcPct val="20000"/>
              </a:spcBef>
              <a:buSzPct val="100000"/>
              <a:buAutoNum type="arabicPeriod"/>
            </a:pPr>
            <a:endParaRPr lang="en-US" dirty="0">
              <a:solidFill>
                <a:srgbClr val="002060"/>
              </a:solidFill>
            </a:endParaRPr>
          </a:p>
          <a:p>
            <a:pPr lvl="0" defTabSz="509412">
              <a:lnSpc>
                <a:spcPct val="130000"/>
              </a:lnSpc>
              <a:spcBef>
                <a:spcPct val="20000"/>
              </a:spcBef>
              <a:buSzPct val="100000"/>
            </a:pPr>
            <a:endParaRPr lang="en-US" b="1" dirty="0">
              <a:solidFill>
                <a:srgbClr val="002060"/>
              </a:solidFill>
            </a:endParaRPr>
          </a:p>
          <a:p>
            <a:pPr lvl="0" defTabSz="509412">
              <a:lnSpc>
                <a:spcPct val="130000"/>
              </a:lnSpc>
              <a:spcBef>
                <a:spcPct val="20000"/>
              </a:spcBef>
              <a:buSzPct val="100000"/>
            </a:pPr>
            <a:endParaRPr lang="en-US" sz="1400" dirty="0">
              <a:solidFill>
                <a:srgbClr val="002060"/>
              </a:solidFill>
            </a:endParaRPr>
          </a:p>
          <a:p>
            <a:pPr lvl="0" defTabSz="509412">
              <a:lnSpc>
                <a:spcPct val="130000"/>
              </a:lnSpc>
              <a:spcBef>
                <a:spcPct val="20000"/>
              </a:spcBef>
              <a:buSzPct val="100000"/>
            </a:pPr>
            <a:endParaRPr lang="en-US" sz="1400" dirty="0">
              <a:solidFill>
                <a:srgbClr val="002060"/>
              </a:solidFill>
            </a:endParaRPr>
          </a:p>
        </p:txBody>
      </p:sp>
    </p:spTree>
    <p:extLst>
      <p:ext uri="{BB962C8B-B14F-4D97-AF65-F5344CB8AC3E}">
        <p14:creationId xmlns:p14="http://schemas.microsoft.com/office/powerpoint/2010/main" val="1848525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solidFill>
                  <a:srgbClr val="336699"/>
                </a:solidFill>
              </a:rPr>
              <a:t>Frost Insurance Agency    Fort Worth, Texas    817-420-5700</a:t>
            </a:r>
          </a:p>
        </p:txBody>
      </p:sp>
      <p:sp>
        <p:nvSpPr>
          <p:cNvPr id="3" name="Slide Number Placeholder 2"/>
          <p:cNvSpPr>
            <a:spLocks noGrp="1"/>
          </p:cNvSpPr>
          <p:nvPr>
            <p:ph type="sldNum" sz="quarter" idx="12"/>
          </p:nvPr>
        </p:nvSpPr>
        <p:spPr/>
        <p:txBody>
          <a:bodyPr/>
          <a:lstStyle/>
          <a:p>
            <a:fld id="{85E33FC9-126F-4D15-BFC4-FF4929BC0930}" type="slidenum">
              <a:rPr lang="en-US" smtClean="0">
                <a:solidFill>
                  <a:srgbClr val="336699"/>
                </a:solidFill>
              </a:rPr>
              <a:pPr/>
              <a:t>6</a:t>
            </a:fld>
            <a:endParaRPr lang="en-US">
              <a:solidFill>
                <a:srgbClr val="336699"/>
              </a:solidFill>
            </a:endParaRPr>
          </a:p>
        </p:txBody>
      </p:sp>
      <p:sp>
        <p:nvSpPr>
          <p:cNvPr id="4" name="Rectangle 3"/>
          <p:cNvSpPr/>
          <p:nvPr/>
        </p:nvSpPr>
        <p:spPr>
          <a:xfrm>
            <a:off x="743526" y="378272"/>
            <a:ext cx="6137269" cy="695575"/>
          </a:xfrm>
          <a:prstGeom prst="rect">
            <a:avLst/>
          </a:prstGeom>
        </p:spPr>
        <p:txBody>
          <a:bodyPr wrap="square">
            <a:spAutoFit/>
          </a:bodyPr>
          <a:lstStyle/>
          <a:p>
            <a:pPr indent="-173037" defTabSz="509412">
              <a:lnSpc>
                <a:spcPct val="130000"/>
              </a:lnSpc>
              <a:spcBef>
                <a:spcPct val="20000"/>
              </a:spcBef>
              <a:buSzPct val="100000"/>
            </a:pPr>
            <a:endParaRPr lang="en-US" sz="1400" u="sng" dirty="0">
              <a:solidFill>
                <a:srgbClr val="002060"/>
              </a:solidFill>
            </a:endParaRPr>
          </a:p>
          <a:p>
            <a:pPr indent="-173037" defTabSz="509412">
              <a:lnSpc>
                <a:spcPct val="130000"/>
              </a:lnSpc>
              <a:spcBef>
                <a:spcPct val="20000"/>
              </a:spcBef>
              <a:buSzPct val="100000"/>
            </a:pPr>
            <a:endParaRPr lang="en-US" sz="1400" u="sng" dirty="0">
              <a:solidFill>
                <a:srgbClr val="002060"/>
              </a:solidFill>
            </a:endParaRPr>
          </a:p>
        </p:txBody>
      </p:sp>
      <p:sp>
        <p:nvSpPr>
          <p:cNvPr id="5" name="Rectangle 4"/>
          <p:cNvSpPr/>
          <p:nvPr/>
        </p:nvSpPr>
        <p:spPr>
          <a:xfrm>
            <a:off x="1037488" y="626350"/>
            <a:ext cx="8177108" cy="5638467"/>
          </a:xfrm>
          <a:prstGeom prst="rect">
            <a:avLst/>
          </a:prstGeom>
        </p:spPr>
        <p:txBody>
          <a:bodyPr wrap="square">
            <a:spAutoFit/>
          </a:bodyPr>
          <a:lstStyle/>
          <a:p>
            <a:pPr lvl="0" algn="ctr" defTabSz="509412">
              <a:lnSpc>
                <a:spcPct val="130000"/>
              </a:lnSpc>
              <a:spcBef>
                <a:spcPct val="20000"/>
              </a:spcBef>
              <a:buSzPct val="100000"/>
            </a:pPr>
            <a:r>
              <a:rPr lang="en-US" sz="2800" dirty="0">
                <a:solidFill>
                  <a:srgbClr val="002060"/>
                </a:solidFill>
              </a:rPr>
              <a:t>Cyber/Privacy Liability</a:t>
            </a:r>
          </a:p>
          <a:p>
            <a:pPr marL="285750" lvl="0"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Market is extremely dynamic</a:t>
            </a:r>
          </a:p>
          <a:p>
            <a:pPr marL="285750" lvl="0"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Numbers and costs of claims have skyrocketed</a:t>
            </a:r>
          </a:p>
          <a:p>
            <a:pPr marL="285750" lvl="0"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Social Engineering Fraud</a:t>
            </a:r>
          </a:p>
          <a:p>
            <a:pPr marL="742950" lvl="1"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Phishing</a:t>
            </a:r>
          </a:p>
          <a:p>
            <a:pPr marL="742950" lvl="1"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Business Email Compromise</a:t>
            </a:r>
          </a:p>
          <a:p>
            <a:pPr marL="742950" lvl="1"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Ransomware</a:t>
            </a:r>
          </a:p>
          <a:p>
            <a:pPr marL="285750" lvl="0"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Coverage included in Church Mutual liability program</a:t>
            </a:r>
          </a:p>
          <a:p>
            <a:pPr marL="742950" lvl="1"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$100,000 Aggregate limit for cyber liability</a:t>
            </a:r>
          </a:p>
          <a:p>
            <a:pPr marL="742950" lvl="1"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$10,000 sublimit for regulatory defense and penalties</a:t>
            </a:r>
          </a:p>
          <a:p>
            <a:pPr marL="742950" lvl="1"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$20,000 sublimit for cyber extortion</a:t>
            </a:r>
          </a:p>
          <a:p>
            <a:pPr marL="742950" lvl="1"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$20,000 sublimit for first party data protection</a:t>
            </a:r>
          </a:p>
          <a:p>
            <a:pPr marL="742950" lvl="1" indent="-285750" defTabSz="509412">
              <a:lnSpc>
                <a:spcPct val="130000"/>
              </a:lnSpc>
              <a:spcBef>
                <a:spcPct val="20000"/>
              </a:spcBef>
              <a:buSzPct val="100000"/>
              <a:buFont typeface="Wingdings" panose="05000000000000000000" pitchFamily="2" charset="2"/>
              <a:buChar char="Ø"/>
            </a:pPr>
            <a:r>
              <a:rPr lang="en-US" dirty="0">
                <a:solidFill>
                  <a:srgbClr val="002060"/>
                </a:solidFill>
              </a:rPr>
              <a:t>$20,000 sublimit for first party network business interruption</a:t>
            </a:r>
          </a:p>
        </p:txBody>
      </p:sp>
    </p:spTree>
    <p:extLst>
      <p:ext uri="{BB962C8B-B14F-4D97-AF65-F5344CB8AC3E}">
        <p14:creationId xmlns:p14="http://schemas.microsoft.com/office/powerpoint/2010/main" val="2190711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solidFill>
                  <a:srgbClr val="336699"/>
                </a:solidFill>
              </a:rPr>
              <a:t>Frost Insurance Agency    Fort Worth, Texas    817-420-5700</a:t>
            </a:r>
          </a:p>
        </p:txBody>
      </p:sp>
      <p:sp>
        <p:nvSpPr>
          <p:cNvPr id="3" name="Slide Number Placeholder 2"/>
          <p:cNvSpPr>
            <a:spLocks noGrp="1"/>
          </p:cNvSpPr>
          <p:nvPr>
            <p:ph type="sldNum" sz="quarter" idx="12"/>
          </p:nvPr>
        </p:nvSpPr>
        <p:spPr/>
        <p:txBody>
          <a:bodyPr/>
          <a:lstStyle/>
          <a:p>
            <a:fld id="{85E33FC9-126F-4D15-BFC4-FF4929BC0930}" type="slidenum">
              <a:rPr lang="en-US" smtClean="0">
                <a:solidFill>
                  <a:srgbClr val="336699"/>
                </a:solidFill>
              </a:rPr>
              <a:pPr/>
              <a:t>7</a:t>
            </a:fld>
            <a:endParaRPr lang="en-US">
              <a:solidFill>
                <a:srgbClr val="336699"/>
              </a:solidFill>
            </a:endParaRPr>
          </a:p>
        </p:txBody>
      </p:sp>
      <p:sp>
        <p:nvSpPr>
          <p:cNvPr id="4" name="Rectangle 3"/>
          <p:cNvSpPr/>
          <p:nvPr/>
        </p:nvSpPr>
        <p:spPr>
          <a:xfrm>
            <a:off x="743526" y="378272"/>
            <a:ext cx="6137269" cy="695575"/>
          </a:xfrm>
          <a:prstGeom prst="rect">
            <a:avLst/>
          </a:prstGeom>
        </p:spPr>
        <p:txBody>
          <a:bodyPr wrap="square">
            <a:spAutoFit/>
          </a:bodyPr>
          <a:lstStyle/>
          <a:p>
            <a:pPr indent="-173037" defTabSz="509412">
              <a:lnSpc>
                <a:spcPct val="130000"/>
              </a:lnSpc>
              <a:spcBef>
                <a:spcPct val="20000"/>
              </a:spcBef>
              <a:buSzPct val="100000"/>
            </a:pPr>
            <a:endParaRPr lang="en-US" sz="1400" u="sng" dirty="0">
              <a:solidFill>
                <a:srgbClr val="002060"/>
              </a:solidFill>
            </a:endParaRPr>
          </a:p>
          <a:p>
            <a:pPr indent="-173037" defTabSz="509412">
              <a:lnSpc>
                <a:spcPct val="130000"/>
              </a:lnSpc>
              <a:spcBef>
                <a:spcPct val="20000"/>
              </a:spcBef>
              <a:buSzPct val="100000"/>
            </a:pPr>
            <a:endParaRPr lang="en-US" sz="1400" u="sng" dirty="0">
              <a:solidFill>
                <a:srgbClr val="002060"/>
              </a:solidFill>
            </a:endParaRPr>
          </a:p>
        </p:txBody>
      </p:sp>
      <p:sp>
        <p:nvSpPr>
          <p:cNvPr id="5" name="Rectangle 4"/>
          <p:cNvSpPr/>
          <p:nvPr/>
        </p:nvSpPr>
        <p:spPr>
          <a:xfrm>
            <a:off x="966892" y="297029"/>
            <a:ext cx="8177108" cy="6093976"/>
          </a:xfrm>
          <a:prstGeom prst="rect">
            <a:avLst/>
          </a:prstGeom>
        </p:spPr>
        <p:txBody>
          <a:bodyPr wrap="square">
            <a:spAutoFit/>
          </a:bodyPr>
          <a:lstStyle/>
          <a:p>
            <a:pPr lvl="0" algn="ctr" defTabSz="509412">
              <a:lnSpc>
                <a:spcPct val="130000"/>
              </a:lnSpc>
              <a:spcBef>
                <a:spcPct val="20000"/>
              </a:spcBef>
              <a:buSzPct val="100000"/>
            </a:pPr>
            <a:r>
              <a:rPr lang="en-US" sz="2800" dirty="0">
                <a:solidFill>
                  <a:srgbClr val="002060"/>
                </a:solidFill>
              </a:rPr>
              <a:t>Cyber/Privacy Liability</a:t>
            </a:r>
          </a:p>
          <a:p>
            <a:pPr marL="285750" lvl="0" indent="-285750" defTabSz="509412">
              <a:lnSpc>
                <a:spcPct val="130000"/>
              </a:lnSpc>
              <a:spcBef>
                <a:spcPct val="20000"/>
              </a:spcBef>
              <a:buSzPct val="100000"/>
              <a:buFont typeface="Wingdings" panose="05000000000000000000" pitchFamily="2" charset="2"/>
              <a:buChar char="Ø"/>
            </a:pPr>
            <a:r>
              <a:rPr lang="en-US" sz="1600" dirty="0">
                <a:solidFill>
                  <a:srgbClr val="002060"/>
                </a:solidFill>
              </a:rPr>
              <a:t>Privacy breach response services limits</a:t>
            </a:r>
          </a:p>
          <a:p>
            <a:pPr marL="742950" lvl="1" indent="-285750" defTabSz="509412">
              <a:lnSpc>
                <a:spcPct val="130000"/>
              </a:lnSpc>
              <a:spcBef>
                <a:spcPct val="20000"/>
              </a:spcBef>
              <a:buSzPct val="100000"/>
              <a:buFont typeface="Wingdings" panose="05000000000000000000" pitchFamily="2" charset="2"/>
              <a:buChar char="Ø"/>
            </a:pPr>
            <a:r>
              <a:rPr lang="en-US" sz="1600" dirty="0">
                <a:solidFill>
                  <a:srgbClr val="002060"/>
                </a:solidFill>
              </a:rPr>
              <a:t>$50,000 Aggregate limit for computer expert services; legal services; public relations and crisis management expenses</a:t>
            </a:r>
          </a:p>
          <a:p>
            <a:pPr marL="742950" lvl="1" indent="-285750" defTabSz="509412">
              <a:lnSpc>
                <a:spcPct val="130000"/>
              </a:lnSpc>
              <a:spcBef>
                <a:spcPct val="20000"/>
              </a:spcBef>
              <a:buSzPct val="100000"/>
              <a:buFont typeface="Wingdings" panose="05000000000000000000" pitchFamily="2" charset="2"/>
              <a:buChar char="Ø"/>
            </a:pPr>
            <a:r>
              <a:rPr lang="en-US" sz="1600" dirty="0">
                <a:solidFill>
                  <a:srgbClr val="002060"/>
                </a:solidFill>
              </a:rPr>
              <a:t>$10,000 Aggregate limit for expenses to notify individuals</a:t>
            </a:r>
          </a:p>
          <a:p>
            <a:pPr marL="285750" lvl="0" indent="-285750" defTabSz="509412">
              <a:lnSpc>
                <a:spcPct val="130000"/>
              </a:lnSpc>
              <a:spcBef>
                <a:spcPct val="20000"/>
              </a:spcBef>
              <a:buSzPct val="100000"/>
              <a:buFont typeface="Wingdings" panose="05000000000000000000" pitchFamily="2" charset="2"/>
              <a:buChar char="Ø"/>
            </a:pPr>
            <a:r>
              <a:rPr lang="en-US" sz="1600" dirty="0">
                <a:solidFill>
                  <a:srgbClr val="002060"/>
                </a:solidFill>
              </a:rPr>
              <a:t>Numbers and costs of claims have skyrocketed</a:t>
            </a:r>
          </a:p>
          <a:p>
            <a:pPr marL="285750" lvl="0" indent="-285750" defTabSz="509412">
              <a:lnSpc>
                <a:spcPct val="130000"/>
              </a:lnSpc>
              <a:spcBef>
                <a:spcPct val="20000"/>
              </a:spcBef>
              <a:buSzPct val="100000"/>
              <a:buFont typeface="Wingdings" panose="05000000000000000000" pitchFamily="2" charset="2"/>
              <a:buChar char="Ø"/>
            </a:pPr>
            <a:r>
              <a:rPr lang="en-US" sz="1600" dirty="0">
                <a:solidFill>
                  <a:srgbClr val="002060"/>
                </a:solidFill>
              </a:rPr>
              <a:t>Per claim retention $2,500</a:t>
            </a:r>
          </a:p>
          <a:p>
            <a:pPr marL="285750" lvl="0" indent="-285750" defTabSz="509412">
              <a:lnSpc>
                <a:spcPct val="130000"/>
              </a:lnSpc>
              <a:spcBef>
                <a:spcPct val="20000"/>
              </a:spcBef>
              <a:buSzPct val="100000"/>
              <a:buFont typeface="Wingdings" panose="05000000000000000000" pitchFamily="2" charset="2"/>
              <a:buChar char="Ø"/>
            </a:pPr>
            <a:r>
              <a:rPr lang="en-US" sz="1600" dirty="0">
                <a:solidFill>
                  <a:srgbClr val="002060"/>
                </a:solidFill>
              </a:rPr>
              <a:t>Risk Management</a:t>
            </a:r>
          </a:p>
          <a:p>
            <a:pPr marL="742950" lvl="1" indent="-285750" defTabSz="509412">
              <a:lnSpc>
                <a:spcPct val="130000"/>
              </a:lnSpc>
              <a:spcBef>
                <a:spcPct val="20000"/>
              </a:spcBef>
              <a:buSzPct val="100000"/>
              <a:buFont typeface="Wingdings" panose="05000000000000000000" pitchFamily="2" charset="2"/>
              <a:buChar char="Ø"/>
            </a:pPr>
            <a:r>
              <a:rPr lang="en-US" sz="1600" dirty="0">
                <a:solidFill>
                  <a:srgbClr val="002060"/>
                </a:solidFill>
              </a:rPr>
              <a:t>Diocesan Social Media policy</a:t>
            </a:r>
          </a:p>
          <a:p>
            <a:pPr marL="742950" lvl="1" indent="-285750" defTabSz="509412">
              <a:lnSpc>
                <a:spcPct val="130000"/>
              </a:lnSpc>
              <a:spcBef>
                <a:spcPct val="20000"/>
              </a:spcBef>
              <a:buSzPct val="100000"/>
              <a:buFont typeface="Wingdings" panose="05000000000000000000" pitchFamily="2" charset="2"/>
              <a:buChar char="Ø"/>
            </a:pPr>
            <a:r>
              <a:rPr lang="en-US" sz="1600" dirty="0">
                <a:solidFill>
                  <a:srgbClr val="002060"/>
                </a:solidFill>
              </a:rPr>
              <a:t>Data and server backups</a:t>
            </a:r>
          </a:p>
          <a:p>
            <a:pPr marL="742950" lvl="1" indent="-285750" defTabSz="509412">
              <a:lnSpc>
                <a:spcPct val="130000"/>
              </a:lnSpc>
              <a:spcBef>
                <a:spcPct val="20000"/>
              </a:spcBef>
              <a:buSzPct val="100000"/>
              <a:buFont typeface="Wingdings" panose="05000000000000000000" pitchFamily="2" charset="2"/>
              <a:buChar char="Ø"/>
            </a:pPr>
            <a:r>
              <a:rPr lang="en-US" sz="1600" dirty="0">
                <a:solidFill>
                  <a:srgbClr val="002060"/>
                </a:solidFill>
              </a:rPr>
              <a:t>Ongoing education to avoid “click bait”</a:t>
            </a:r>
          </a:p>
          <a:p>
            <a:pPr marL="742950" lvl="1" indent="-285750" defTabSz="509412">
              <a:lnSpc>
                <a:spcPct val="130000"/>
              </a:lnSpc>
              <a:spcBef>
                <a:spcPct val="20000"/>
              </a:spcBef>
              <a:buSzPct val="100000"/>
              <a:buFont typeface="Wingdings" panose="05000000000000000000" pitchFamily="2" charset="2"/>
              <a:buChar char="Ø"/>
            </a:pPr>
            <a:r>
              <a:rPr lang="en-US" sz="1600" dirty="0">
                <a:solidFill>
                  <a:srgbClr val="002060"/>
                </a:solidFill>
              </a:rPr>
              <a:t>Multi Factor Authentication</a:t>
            </a:r>
          </a:p>
          <a:p>
            <a:pPr marL="742950" lvl="1" indent="-285750" defTabSz="509412">
              <a:lnSpc>
                <a:spcPct val="130000"/>
              </a:lnSpc>
              <a:spcBef>
                <a:spcPct val="20000"/>
              </a:spcBef>
              <a:buSzPct val="100000"/>
              <a:buFont typeface="Wingdings" panose="05000000000000000000" pitchFamily="2" charset="2"/>
              <a:buChar char="Ø"/>
            </a:pPr>
            <a:r>
              <a:rPr lang="en-US" sz="1600" dirty="0">
                <a:solidFill>
                  <a:srgbClr val="002060"/>
                </a:solidFill>
              </a:rPr>
              <a:t>Safeguarding User ID’s and Passwords</a:t>
            </a:r>
          </a:p>
          <a:p>
            <a:pPr marL="742950" lvl="1" indent="-285750" defTabSz="509412">
              <a:lnSpc>
                <a:spcPct val="130000"/>
              </a:lnSpc>
              <a:spcBef>
                <a:spcPct val="20000"/>
              </a:spcBef>
              <a:buSzPct val="100000"/>
              <a:buFont typeface="Wingdings" panose="05000000000000000000" pitchFamily="2" charset="2"/>
              <a:buChar char="Ø"/>
            </a:pPr>
            <a:r>
              <a:rPr lang="en-US" sz="1600" dirty="0">
                <a:solidFill>
                  <a:srgbClr val="002060"/>
                </a:solidFill>
              </a:rPr>
              <a:t>Delete any email or text from unknown source</a:t>
            </a:r>
          </a:p>
          <a:p>
            <a:pPr marL="742950" lvl="1" indent="-285750" defTabSz="509412">
              <a:lnSpc>
                <a:spcPct val="130000"/>
              </a:lnSpc>
              <a:spcBef>
                <a:spcPct val="20000"/>
              </a:spcBef>
              <a:buSzPct val="100000"/>
              <a:buFont typeface="Wingdings" panose="05000000000000000000" pitchFamily="2" charset="2"/>
              <a:buChar char="Ø"/>
            </a:pPr>
            <a:r>
              <a:rPr lang="en-US" sz="1600" dirty="0">
                <a:solidFill>
                  <a:srgbClr val="002060"/>
                </a:solidFill>
              </a:rPr>
              <a:t>Never volunteer personal identifiable information without being certain the request is legitimate</a:t>
            </a:r>
          </a:p>
        </p:txBody>
      </p:sp>
    </p:spTree>
    <p:extLst>
      <p:ext uri="{BB962C8B-B14F-4D97-AF65-F5344CB8AC3E}">
        <p14:creationId xmlns:p14="http://schemas.microsoft.com/office/powerpoint/2010/main" val="381896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82134" y="342018"/>
            <a:ext cx="7886700" cy="839787"/>
          </a:xfrm>
        </p:spPr>
        <p:txBody>
          <a:bodyPr>
            <a:noAutofit/>
          </a:bodyPr>
          <a:lstStyle/>
          <a:p>
            <a:pPr algn="ctr"/>
            <a:r>
              <a:rPr lang="en-US" sz="1400" u="sng" dirty="0">
                <a:solidFill>
                  <a:srgbClr val="002060"/>
                </a:solidFill>
              </a:rPr>
              <a:t/>
            </a:r>
            <a:br>
              <a:rPr lang="en-US" sz="1400" u="sng" dirty="0">
                <a:solidFill>
                  <a:srgbClr val="002060"/>
                </a:solidFill>
              </a:rPr>
            </a:br>
            <a:r>
              <a:rPr lang="en-US" sz="1400" u="sng" dirty="0">
                <a:solidFill>
                  <a:srgbClr val="002060"/>
                </a:solidFill>
              </a:rPr>
              <a:t/>
            </a:r>
            <a:br>
              <a:rPr lang="en-US" sz="1400" u="sng" dirty="0">
                <a:solidFill>
                  <a:srgbClr val="002060"/>
                </a:solidFill>
              </a:rPr>
            </a:br>
            <a:endParaRPr lang="en-US" sz="1400" b="1" dirty="0"/>
          </a:p>
        </p:txBody>
      </p:sp>
      <p:sp>
        <p:nvSpPr>
          <p:cNvPr id="10" name="Rectangle 9"/>
          <p:cNvSpPr/>
          <p:nvPr/>
        </p:nvSpPr>
        <p:spPr>
          <a:xfrm>
            <a:off x="851770" y="761911"/>
            <a:ext cx="8292229" cy="3462486"/>
          </a:xfrm>
          <a:prstGeom prst="rect">
            <a:avLst/>
          </a:prstGeom>
        </p:spPr>
        <p:txBody>
          <a:bodyPr wrap="square">
            <a:spAutoFit/>
          </a:bodyPr>
          <a:lstStyle/>
          <a:p>
            <a:pPr defTabSz="685640"/>
            <a:endParaRPr lang="en-US" sz="1400" dirty="0">
              <a:solidFill>
                <a:srgbClr val="002060"/>
              </a:solidFill>
            </a:endParaRPr>
          </a:p>
          <a:p>
            <a:pPr defTabSz="685640"/>
            <a:r>
              <a:rPr lang="en-US" sz="2400" u="sng" dirty="0">
                <a:solidFill>
                  <a:srgbClr val="002060"/>
                </a:solidFill>
              </a:rPr>
              <a:t>Meet the Frost Insurance Risk Management and Service Team</a:t>
            </a:r>
          </a:p>
          <a:p>
            <a:pPr defTabSz="685640"/>
            <a:endParaRPr lang="en-US" sz="1400" dirty="0">
              <a:solidFill>
                <a:srgbClr val="002060"/>
              </a:solidFill>
            </a:endParaRPr>
          </a:p>
          <a:p>
            <a:pPr marL="285750" indent="-285750" defTabSz="685640">
              <a:spcBef>
                <a:spcPts val="900"/>
              </a:spcBef>
              <a:buFont typeface="Wingdings" panose="05000000000000000000" pitchFamily="2" charset="2"/>
              <a:buChar char="§"/>
            </a:pPr>
            <a:r>
              <a:rPr lang="en-US" dirty="0">
                <a:solidFill>
                  <a:srgbClr val="002060"/>
                </a:solidFill>
              </a:rPr>
              <a:t>Market President – Jim Dickenson, CIC</a:t>
            </a:r>
          </a:p>
          <a:p>
            <a:pPr marL="285750" indent="-285750" defTabSz="685640">
              <a:spcBef>
                <a:spcPts val="900"/>
              </a:spcBef>
              <a:buFont typeface="Wingdings" panose="05000000000000000000" pitchFamily="2" charset="2"/>
              <a:buChar char="§"/>
            </a:pPr>
            <a:r>
              <a:rPr lang="en-US" dirty="0">
                <a:solidFill>
                  <a:srgbClr val="002060"/>
                </a:solidFill>
              </a:rPr>
              <a:t>In-house Risk Control Specialist - Andy Johnson, ASC, SSH, CSHO</a:t>
            </a:r>
          </a:p>
          <a:p>
            <a:pPr marL="285750" indent="-285750" defTabSz="685640">
              <a:spcBef>
                <a:spcPts val="900"/>
              </a:spcBef>
              <a:buFont typeface="Arial" panose="020B0604020202020204" pitchFamily="34" charset="0"/>
              <a:buChar char="•"/>
            </a:pPr>
            <a:r>
              <a:rPr lang="en-US" dirty="0">
                <a:solidFill>
                  <a:srgbClr val="002060"/>
                </a:solidFill>
              </a:rPr>
              <a:t>In-house Claims Specialist and Manager – Mark Strahan</a:t>
            </a:r>
          </a:p>
          <a:p>
            <a:pPr marL="285750" indent="-285750" defTabSz="685640">
              <a:spcBef>
                <a:spcPts val="900"/>
              </a:spcBef>
              <a:buFont typeface="Wingdings" panose="05000000000000000000" pitchFamily="2" charset="2"/>
              <a:buChar char="§"/>
            </a:pPr>
            <a:r>
              <a:rPr lang="en-US" dirty="0">
                <a:solidFill>
                  <a:srgbClr val="002060"/>
                </a:solidFill>
              </a:rPr>
              <a:t>Frost Client Resource Center Coordinator - Genevieve Salazar</a:t>
            </a:r>
          </a:p>
          <a:p>
            <a:pPr marL="285750" indent="-285750" defTabSz="685640">
              <a:spcBef>
                <a:spcPts val="900"/>
              </a:spcBef>
              <a:buFont typeface="Wingdings" panose="05000000000000000000" pitchFamily="2" charset="2"/>
              <a:buChar char="§"/>
            </a:pPr>
            <a:r>
              <a:rPr lang="en-US" dirty="0">
                <a:solidFill>
                  <a:srgbClr val="002060"/>
                </a:solidFill>
              </a:rPr>
              <a:t>Commercial Lines Services Manager – Nikki Adams, CIC, ACSR, PIWT, AIS, CISR, AINS</a:t>
            </a:r>
          </a:p>
          <a:p>
            <a:pPr defTabSz="685640">
              <a:spcBef>
                <a:spcPts val="900"/>
              </a:spcBef>
            </a:pPr>
            <a:endParaRPr lang="en-US" sz="1400" dirty="0">
              <a:solidFill>
                <a:srgbClr val="002060"/>
              </a:solidFill>
            </a:endParaRPr>
          </a:p>
        </p:txBody>
      </p:sp>
      <p:sp>
        <p:nvSpPr>
          <p:cNvPr id="3" name="Footer Placeholder 2"/>
          <p:cNvSpPr>
            <a:spLocks noGrp="1"/>
          </p:cNvSpPr>
          <p:nvPr>
            <p:ph type="ftr" sz="quarter" idx="11"/>
          </p:nvPr>
        </p:nvSpPr>
        <p:spPr/>
        <p:txBody>
          <a:bodyPr/>
          <a:lstStyle/>
          <a:p>
            <a:r>
              <a:rPr lang="en-US">
                <a:solidFill>
                  <a:srgbClr val="336699"/>
                </a:solidFill>
              </a:rPr>
              <a:t>Frost Insurance Agency    Fort Worth, Texas    817-420-5700</a:t>
            </a:r>
          </a:p>
        </p:txBody>
      </p:sp>
      <p:sp>
        <p:nvSpPr>
          <p:cNvPr id="4" name="Slide Number Placeholder 3"/>
          <p:cNvSpPr>
            <a:spLocks noGrp="1"/>
          </p:cNvSpPr>
          <p:nvPr>
            <p:ph type="sldNum" sz="quarter" idx="12"/>
          </p:nvPr>
        </p:nvSpPr>
        <p:spPr/>
        <p:txBody>
          <a:bodyPr/>
          <a:lstStyle/>
          <a:p>
            <a:fld id="{85E33FC9-126F-4D15-BFC4-FF4929BC0930}" type="slidenum">
              <a:rPr lang="en-US" smtClean="0">
                <a:solidFill>
                  <a:srgbClr val="336699"/>
                </a:solidFill>
              </a:rPr>
              <a:pPr/>
              <a:t>8</a:t>
            </a:fld>
            <a:endParaRPr lang="en-US">
              <a:solidFill>
                <a:srgbClr val="336699"/>
              </a:solidFill>
            </a:endParaRPr>
          </a:p>
        </p:txBody>
      </p:sp>
    </p:spTree>
    <p:extLst>
      <p:ext uri="{BB962C8B-B14F-4D97-AF65-F5344CB8AC3E}">
        <p14:creationId xmlns:p14="http://schemas.microsoft.com/office/powerpoint/2010/main" val="839214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a:solidFill>
                  <a:srgbClr val="336699"/>
                </a:solidFill>
              </a:rPr>
              <a:t>Frost Insurance Agency    Fort Worth, Texas    817-420-5700</a:t>
            </a:r>
          </a:p>
        </p:txBody>
      </p:sp>
      <p:sp>
        <p:nvSpPr>
          <p:cNvPr id="3" name="Slide Number Placeholder 2"/>
          <p:cNvSpPr>
            <a:spLocks noGrp="1"/>
          </p:cNvSpPr>
          <p:nvPr>
            <p:ph type="sldNum" sz="quarter" idx="12"/>
          </p:nvPr>
        </p:nvSpPr>
        <p:spPr/>
        <p:txBody>
          <a:bodyPr/>
          <a:lstStyle/>
          <a:p>
            <a:fld id="{85E33FC9-126F-4D15-BFC4-FF4929BC0930}" type="slidenum">
              <a:rPr lang="en-US" smtClean="0">
                <a:solidFill>
                  <a:srgbClr val="336699"/>
                </a:solidFill>
              </a:rPr>
              <a:pPr/>
              <a:t>9</a:t>
            </a:fld>
            <a:endParaRPr lang="en-US">
              <a:solidFill>
                <a:srgbClr val="336699"/>
              </a:solidFill>
            </a:endParaRPr>
          </a:p>
        </p:txBody>
      </p:sp>
      <p:sp>
        <p:nvSpPr>
          <p:cNvPr id="4" name="Rectangle 3"/>
          <p:cNvSpPr/>
          <p:nvPr/>
        </p:nvSpPr>
        <p:spPr>
          <a:xfrm>
            <a:off x="743526" y="378272"/>
            <a:ext cx="6137269" cy="695575"/>
          </a:xfrm>
          <a:prstGeom prst="rect">
            <a:avLst/>
          </a:prstGeom>
        </p:spPr>
        <p:txBody>
          <a:bodyPr wrap="square">
            <a:spAutoFit/>
          </a:bodyPr>
          <a:lstStyle/>
          <a:p>
            <a:pPr indent="-173037" defTabSz="509412">
              <a:lnSpc>
                <a:spcPct val="130000"/>
              </a:lnSpc>
              <a:spcBef>
                <a:spcPct val="20000"/>
              </a:spcBef>
              <a:buSzPct val="100000"/>
            </a:pPr>
            <a:endParaRPr lang="en-US" sz="1400" u="sng" dirty="0">
              <a:solidFill>
                <a:srgbClr val="002060"/>
              </a:solidFill>
            </a:endParaRPr>
          </a:p>
          <a:p>
            <a:pPr indent="-173037" defTabSz="509412">
              <a:lnSpc>
                <a:spcPct val="130000"/>
              </a:lnSpc>
              <a:spcBef>
                <a:spcPct val="20000"/>
              </a:spcBef>
              <a:buSzPct val="100000"/>
            </a:pPr>
            <a:endParaRPr lang="en-US" sz="1400" u="sng" dirty="0">
              <a:solidFill>
                <a:srgbClr val="002060"/>
              </a:solidFill>
            </a:endParaRPr>
          </a:p>
        </p:txBody>
      </p:sp>
      <p:pic>
        <p:nvPicPr>
          <p:cNvPr id="6" name="Picture 5"/>
          <p:cNvPicPr>
            <a:picLocks noChangeAspect="1"/>
          </p:cNvPicPr>
          <p:nvPr/>
        </p:nvPicPr>
        <p:blipFill>
          <a:blip r:embed="rId2"/>
          <a:stretch>
            <a:fillRect/>
          </a:stretch>
        </p:blipFill>
        <p:spPr>
          <a:xfrm>
            <a:off x="1344744" y="156794"/>
            <a:ext cx="7405443" cy="1087273"/>
          </a:xfrm>
          <a:prstGeom prst="rect">
            <a:avLst/>
          </a:prstGeom>
        </p:spPr>
      </p:pic>
      <p:sp>
        <p:nvSpPr>
          <p:cNvPr id="7" name="TextBox 6"/>
          <p:cNvSpPr txBox="1"/>
          <p:nvPr/>
        </p:nvSpPr>
        <p:spPr>
          <a:xfrm>
            <a:off x="449251" y="1652072"/>
            <a:ext cx="5132847" cy="4247317"/>
          </a:xfrm>
          <a:prstGeom prst="rect">
            <a:avLst/>
          </a:prstGeom>
          <a:noFill/>
        </p:spPr>
        <p:txBody>
          <a:bodyPr wrap="square" rtlCol="0">
            <a:spAutoFit/>
          </a:bodyPr>
          <a:lstStyle/>
          <a:p>
            <a:pPr algn="ctr"/>
            <a:r>
              <a:rPr lang="en-US" b="1" dirty="0">
                <a:solidFill>
                  <a:schemeClr val="tx2">
                    <a:lumMod val="75000"/>
                  </a:schemeClr>
                </a:solidFill>
              </a:rPr>
              <a:t>Suggested </a:t>
            </a:r>
            <a:r>
              <a:rPr lang="en-US" b="1" dirty="0" err="1">
                <a:solidFill>
                  <a:schemeClr val="tx2">
                    <a:lumMod val="75000"/>
                  </a:schemeClr>
                </a:solidFill>
              </a:rPr>
              <a:t>Zywave</a:t>
            </a:r>
            <a:r>
              <a:rPr lang="en-US" b="1" dirty="0">
                <a:solidFill>
                  <a:schemeClr val="tx2">
                    <a:lumMod val="75000"/>
                  </a:schemeClr>
                </a:solidFill>
              </a:rPr>
              <a:t> Learning </a:t>
            </a:r>
            <a:r>
              <a:rPr lang="en-US" sz="1100" b="1" baseline="30000" dirty="0">
                <a:solidFill>
                  <a:schemeClr val="tx2">
                    <a:lumMod val="75000"/>
                  </a:schemeClr>
                </a:solidFill>
              </a:rPr>
              <a:t>TM</a:t>
            </a:r>
            <a:r>
              <a:rPr lang="en-US" b="1" dirty="0">
                <a:solidFill>
                  <a:schemeClr val="tx2">
                    <a:lumMod val="75000"/>
                  </a:schemeClr>
                </a:solidFill>
              </a:rPr>
              <a:t> Courses for</a:t>
            </a:r>
          </a:p>
          <a:p>
            <a:pPr algn="ctr"/>
            <a:r>
              <a:rPr lang="en-US" b="1" dirty="0">
                <a:solidFill>
                  <a:schemeClr val="tx2">
                    <a:lumMod val="75000"/>
                  </a:schemeClr>
                </a:solidFill>
              </a:rPr>
              <a:t>THE EPISCOPAL DIOCESE OF FORT WORTH</a:t>
            </a:r>
          </a:p>
          <a:p>
            <a:pPr algn="ctr"/>
            <a:endParaRPr lang="en-US" dirty="0">
              <a:solidFill>
                <a:schemeClr val="tx2">
                  <a:lumMod val="75000"/>
                </a:schemeClr>
              </a:solidFill>
            </a:endParaRPr>
          </a:p>
          <a:p>
            <a:pPr algn="ctr"/>
            <a:endParaRPr lang="en-US" dirty="0">
              <a:solidFill>
                <a:schemeClr val="tx2">
                  <a:lumMod val="75000"/>
                </a:schemeClr>
              </a:solidFill>
            </a:endParaRPr>
          </a:p>
          <a:p>
            <a:pPr marL="285750" indent="-285750" algn="ctr">
              <a:buFont typeface="Arial" panose="020B0604020202020204" pitchFamily="34" charset="0"/>
              <a:buChar char="•"/>
            </a:pPr>
            <a:r>
              <a:rPr lang="en-US" dirty="0">
                <a:solidFill>
                  <a:schemeClr val="tx2">
                    <a:lumMod val="75000"/>
                  </a:schemeClr>
                </a:solidFill>
              </a:rPr>
              <a:t>Cybersecurity – Data Privacy &amp; Information Security</a:t>
            </a:r>
          </a:p>
          <a:p>
            <a:pPr marL="285750" indent="-285750" algn="ctr">
              <a:buFont typeface="Arial" panose="020B0604020202020204" pitchFamily="34" charset="0"/>
              <a:buChar char="•"/>
            </a:pPr>
            <a:endParaRPr lang="en-US" dirty="0">
              <a:solidFill>
                <a:schemeClr val="tx2">
                  <a:lumMod val="75000"/>
                </a:schemeClr>
              </a:solidFill>
            </a:endParaRPr>
          </a:p>
          <a:p>
            <a:pPr marL="285750" indent="-285750" algn="ctr">
              <a:buFont typeface="Arial" panose="020B0604020202020204" pitchFamily="34" charset="0"/>
              <a:buChar char="•"/>
            </a:pPr>
            <a:r>
              <a:rPr lang="en-US" dirty="0">
                <a:solidFill>
                  <a:schemeClr val="tx2">
                    <a:lumMod val="75000"/>
                  </a:schemeClr>
                </a:solidFill>
              </a:rPr>
              <a:t>Defensive Driving Tips </a:t>
            </a:r>
          </a:p>
          <a:p>
            <a:pPr marL="285750" indent="-285750" algn="ctr">
              <a:buFont typeface="Arial" panose="020B0604020202020204" pitchFamily="34" charset="0"/>
              <a:buChar char="•"/>
            </a:pPr>
            <a:endParaRPr lang="en-US" dirty="0">
              <a:solidFill>
                <a:schemeClr val="tx2">
                  <a:lumMod val="75000"/>
                </a:schemeClr>
              </a:solidFill>
            </a:endParaRPr>
          </a:p>
          <a:p>
            <a:pPr marL="285750" indent="-285750" algn="ctr">
              <a:buFont typeface="Arial" panose="020B0604020202020204" pitchFamily="34" charset="0"/>
              <a:buChar char="•"/>
            </a:pPr>
            <a:r>
              <a:rPr lang="en-US" dirty="0">
                <a:solidFill>
                  <a:schemeClr val="tx2">
                    <a:lumMod val="75000"/>
                  </a:schemeClr>
                </a:solidFill>
              </a:rPr>
              <a:t>Distracted Driving Prevention</a:t>
            </a:r>
          </a:p>
          <a:p>
            <a:pPr marL="285750" indent="-285750" algn="ctr">
              <a:buFont typeface="Arial" panose="020B0604020202020204" pitchFamily="34" charset="0"/>
              <a:buChar char="•"/>
            </a:pPr>
            <a:endParaRPr lang="en-US" dirty="0">
              <a:solidFill>
                <a:schemeClr val="tx2">
                  <a:lumMod val="75000"/>
                </a:schemeClr>
              </a:solidFill>
            </a:endParaRPr>
          </a:p>
          <a:p>
            <a:pPr marL="285750" indent="-285750" algn="ctr">
              <a:buFont typeface="Arial" panose="020B0604020202020204" pitchFamily="34" charset="0"/>
              <a:buChar char="•"/>
            </a:pPr>
            <a:r>
              <a:rPr lang="en-US" dirty="0">
                <a:solidFill>
                  <a:schemeClr val="tx2">
                    <a:lumMod val="75000"/>
                  </a:schemeClr>
                </a:solidFill>
              </a:rPr>
              <a:t>Hang Up &amp; Drive</a:t>
            </a:r>
          </a:p>
          <a:p>
            <a:pPr algn="ctr"/>
            <a:endParaRPr lang="en-US" dirty="0">
              <a:solidFill>
                <a:schemeClr val="tx2">
                  <a:lumMod val="75000"/>
                </a:schemeClr>
              </a:solidFill>
            </a:endParaRPr>
          </a:p>
          <a:p>
            <a:pPr marL="285750" indent="-285750" algn="ctr">
              <a:buFont typeface="Arial" panose="020B0604020202020204" pitchFamily="34" charset="0"/>
              <a:buChar char="•"/>
            </a:pPr>
            <a:endParaRPr lang="en-US" dirty="0">
              <a:solidFill>
                <a:schemeClr val="tx2">
                  <a:lumMod val="75000"/>
                </a:schemeClr>
              </a:solidFill>
            </a:endParaRPr>
          </a:p>
          <a:p>
            <a:endParaRPr lang="en-US" dirty="0">
              <a:solidFill>
                <a:schemeClr val="tx2">
                  <a:lumMod val="75000"/>
                </a:schemeClr>
              </a:solidFill>
            </a:endParaRPr>
          </a:p>
        </p:txBody>
      </p:sp>
      <p:pic>
        <p:nvPicPr>
          <p:cNvPr id="9" name="Picture 8"/>
          <p:cNvPicPr>
            <a:picLocks noChangeAspect="1"/>
          </p:cNvPicPr>
          <p:nvPr/>
        </p:nvPicPr>
        <p:blipFill>
          <a:blip r:embed="rId3"/>
          <a:stretch>
            <a:fillRect/>
          </a:stretch>
        </p:blipFill>
        <p:spPr>
          <a:xfrm>
            <a:off x="5805854" y="1465545"/>
            <a:ext cx="2944333" cy="4860927"/>
          </a:xfrm>
          <a:prstGeom prst="rect">
            <a:avLst/>
          </a:prstGeom>
        </p:spPr>
      </p:pic>
    </p:spTree>
    <p:extLst>
      <p:ext uri="{BB962C8B-B14F-4D97-AF65-F5344CB8AC3E}">
        <p14:creationId xmlns:p14="http://schemas.microsoft.com/office/powerpoint/2010/main" val="108106954"/>
      </p:ext>
    </p:extLst>
  </p:cSld>
  <p:clrMapOvr>
    <a:masterClrMapping/>
  </p:clrMapOvr>
</p:sld>
</file>

<file path=ppt/theme/theme1.xml><?xml version="1.0" encoding="utf-8"?>
<a:theme xmlns:a="http://schemas.openxmlformats.org/drawingml/2006/main" name="5_Crop">
  <a:themeElements>
    <a:clrScheme name="Custom 2">
      <a:dk1>
        <a:srgbClr val="FFFFFF"/>
      </a:dk1>
      <a:lt1>
        <a:sysClr val="window" lastClr="FFFFFF"/>
      </a:lt1>
      <a:dk2>
        <a:srgbClr val="336699"/>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Crop" id="{EC9488ED-E761-4D60-9AC4-764D1FE2C171}" vid="{CE19780C-D67D-4C13-9DE9-A52BC3BA51B4}"/>
    </a:ext>
  </a:extLst>
</a:theme>
</file>

<file path=ppt/theme/theme2.xml><?xml version="1.0" encoding="utf-8"?>
<a:theme xmlns:a="http://schemas.openxmlformats.org/drawingml/2006/main" name="21_Crop">
  <a:themeElements>
    <a:clrScheme name="Custom 2">
      <a:dk1>
        <a:srgbClr val="FFFFFF"/>
      </a:dk1>
      <a:lt1>
        <a:sysClr val="window" lastClr="FFFFFF"/>
      </a:lt1>
      <a:dk2>
        <a:srgbClr val="336699"/>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Crop" id="{EC9488ED-E761-4D60-9AC4-764D1FE2C171}" vid="{CE19780C-D67D-4C13-9DE9-A52BC3BA51B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3055</TotalTime>
  <Words>913</Words>
  <Application>Microsoft Macintosh PowerPoint</Application>
  <PresentationFormat>On-screen Show (4:3)</PresentationFormat>
  <Paragraphs>147</Paragraphs>
  <Slides>11</Slides>
  <Notes>4</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5_Crop</vt:lpstr>
      <vt:lpstr>21_Crop</vt:lpstr>
      <vt:lpstr>The Episcopal diocese of fort worth   Bishop’s leadership workshop  insurance and risk management  Jim Dickenson, CIC market president FROST INSURANCE   February 26, 2022</vt:lpstr>
      <vt:lpstr>EDFW Insurance Program 2022</vt:lpstr>
      <vt:lpstr>PROPERTY RISK MANAGEMENT</vt:lpstr>
      <vt:lpstr>THE HARD MARKET</vt:lpstr>
      <vt:lpstr>PowerPoint Presentation</vt:lpstr>
      <vt:lpstr>PowerPoint Presentation</vt:lpstr>
      <vt:lpstr>PowerPoint Presentation</vt:lpstr>
      <vt:lpstr>  </vt:lpstr>
      <vt:lpstr>PowerPoint Presentation</vt:lpstr>
      <vt:lpstr>Zywave Resource Library</vt:lpstr>
      <vt:lpstr>PowerPoint Presentation</vt:lpstr>
    </vt:vector>
  </TitlesOfParts>
  <Company>Frost Bank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 renewal / Mid-Year Review Company Name</dc:title>
  <dc:creator>Geary, Meaghan</dc:creator>
  <cp:lastModifiedBy>Suzanne Gill</cp:lastModifiedBy>
  <cp:revision>148</cp:revision>
  <cp:lastPrinted>2020-07-30T20:28:23Z</cp:lastPrinted>
  <dcterms:created xsi:type="dcterms:W3CDTF">2020-07-29T16:40:31Z</dcterms:created>
  <dcterms:modified xsi:type="dcterms:W3CDTF">2022-02-28T20:10:33Z</dcterms:modified>
</cp:coreProperties>
</file>