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9" r:id="rId3"/>
    <p:sldId id="260" r:id="rId4"/>
    <p:sldId id="261" r:id="rId5"/>
    <p:sldId id="262" r:id="rId6"/>
    <p:sldId id="259" r:id="rId7"/>
    <p:sldId id="278" r:id="rId8"/>
    <p:sldId id="277" r:id="rId9"/>
    <p:sldId id="280" r:id="rId10"/>
    <p:sldId id="281" r:id="rId11"/>
    <p:sldId id="282" r:id="rId12"/>
  </p:sldIdLst>
  <p:sldSz cx="9144000" cy="6858000" type="letter"/>
  <p:notesSz cx="7010400" cy="9296400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6F6"/>
    <a:srgbClr val="7B7C7C"/>
    <a:srgbClr val="004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9" autoAdjust="0"/>
    <p:restoredTop sz="97580" autoAdjust="0"/>
  </p:normalViewPr>
  <p:slideViewPr>
    <p:cSldViewPr snapToGrid="0">
      <p:cViewPr varScale="1">
        <p:scale>
          <a:sx n="73" d="100"/>
          <a:sy n="73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FE8483-E8BD-48E2-884E-8211DFD6EF2A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D7A9E1-9B65-4792-9538-D690B10CB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4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7A9E1-9B65-4792-9538-D690B10CB6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9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0698" y="302359"/>
            <a:ext cx="863692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solidFill>
                  <a:srgbClr val="FF0000"/>
                </a:solidFill>
              </a:rPr>
              <a:t>Template Guide (Note:</a:t>
            </a:r>
            <a:r>
              <a:rPr lang="en-US" sz="1600" b="1" u="sng" baseline="0" dirty="0" smtClean="0">
                <a:solidFill>
                  <a:srgbClr val="FF0000"/>
                </a:solidFill>
              </a:rPr>
              <a:t>  W</a:t>
            </a:r>
            <a:r>
              <a:rPr lang="en-US" sz="1600" b="1" u="sng" dirty="0" smtClean="0">
                <a:solidFill>
                  <a:srgbClr val="FF0000"/>
                </a:solidFill>
              </a:rPr>
              <a:t>hen printing, set “Scale to Fit</a:t>
            </a:r>
            <a:r>
              <a:rPr lang="en-US" sz="1600" b="1" u="sng" baseline="0" dirty="0" smtClean="0">
                <a:solidFill>
                  <a:srgbClr val="FF0000"/>
                </a:solidFill>
              </a:rPr>
              <a:t> Paper” for less white space on slides)</a:t>
            </a:r>
            <a:r>
              <a:rPr lang="en-US" sz="1600" b="1" u="sng" dirty="0" smtClean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Title slide: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Title</a:t>
            </a:r>
            <a:r>
              <a:rPr lang="en-US" sz="1600" baseline="0" dirty="0" smtClean="0">
                <a:solidFill>
                  <a:srgbClr val="FF0000"/>
                </a:solidFill>
              </a:rPr>
              <a:t> in white box = Font:  Gill Sans MT.  Use from 24-28 point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solidFill>
                  <a:srgbClr val="FF0000"/>
                </a:solidFill>
              </a:rPr>
              <a:t>Bottom content boxes = Font: Corbel at 14 point size.  </a:t>
            </a:r>
          </a:p>
          <a:p>
            <a:pPr marL="742842" lvl="1" indent="-285750">
              <a:buFont typeface="Calibri" panose="020F0502020204030204" pitchFamily="34" charset="0"/>
              <a:buChar char="–"/>
            </a:pPr>
            <a:r>
              <a:rPr lang="en-US" sz="1600" baseline="0" dirty="0" smtClean="0">
                <a:solidFill>
                  <a:srgbClr val="FF0000"/>
                </a:solidFill>
              </a:rPr>
              <a:t>Bottom left box = name, title, phone &amp; email address</a:t>
            </a:r>
          </a:p>
          <a:p>
            <a:pPr marL="742842" lvl="1" indent="-285750">
              <a:buFont typeface="Calibri" panose="020F0502020204030204" pitchFamily="34" charset="0"/>
              <a:buChar char="–"/>
            </a:pPr>
            <a:r>
              <a:rPr lang="en-US" sz="1600" baseline="0" dirty="0" smtClean="0">
                <a:solidFill>
                  <a:srgbClr val="FF0000"/>
                </a:solidFill>
              </a:rPr>
              <a:t>Bottom right box = presentation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aseline="0" dirty="0" smtClean="0">
                <a:solidFill>
                  <a:srgbClr val="FF0000"/>
                </a:solidFill>
              </a:rPr>
              <a:t>From Quick Access Bar, click on “New Slide” to view and insert pre-formatted and approved slides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u="sng" baseline="0" dirty="0" smtClean="0">
                <a:solidFill>
                  <a:srgbClr val="FF0000"/>
                </a:solidFill>
              </a:rPr>
              <a:t>Section Header slide: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solidFill>
                  <a:srgbClr val="FF0000"/>
                </a:solidFill>
              </a:rPr>
              <a:t>Primary title = Font:  Gill Sans MT at 36 point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solidFill>
                  <a:srgbClr val="FF0000"/>
                </a:solidFill>
              </a:rPr>
              <a:t>Secondary title = Font:  Corbel at 28 point size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u="sng" dirty="0" smtClean="0">
                <a:solidFill>
                  <a:srgbClr val="FF0000"/>
                </a:solidFill>
              </a:rPr>
              <a:t>All additional slides: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Slide title = Font:</a:t>
            </a:r>
            <a:r>
              <a:rPr lang="en-US" sz="1600" baseline="0" dirty="0" smtClean="0">
                <a:solidFill>
                  <a:srgbClr val="FF0000"/>
                </a:solidFill>
              </a:rPr>
              <a:t>  Gill Sans MT from 28-32 point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solidFill>
                  <a:srgbClr val="FF0000"/>
                </a:solidFill>
              </a:rPr>
              <a:t>All content = Font:  Corbel from 18-22 point 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baseline="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u="sng" baseline="0" dirty="0" smtClean="0">
                <a:solidFill>
                  <a:srgbClr val="FF0000"/>
                </a:solidFill>
              </a:rPr>
              <a:t>Bullets:</a:t>
            </a:r>
            <a:endParaRPr lang="en-US" sz="1600" baseline="0" dirty="0" smtClean="0">
              <a:solidFill>
                <a:srgbClr val="FF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To decrease bullet level, click “shift” then “tab”.   Or, select “decrease indent” option under the Paragraph section of tool bar.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718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nly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016002"/>
            <a:ext cx="3886200" cy="5160962"/>
          </a:xfrm>
          <a:prstGeom prst="rect">
            <a:avLst/>
          </a:prstGeom>
          <a:solidFill>
            <a:srgbClr val="F7F6F6"/>
          </a:solidFill>
          <a:ln>
            <a:solidFill>
              <a:srgbClr val="7B7C7C"/>
            </a:solidFill>
          </a:ln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22802" y="1016001"/>
            <a:ext cx="3886200" cy="5160962"/>
          </a:xfrm>
          <a:prstGeom prst="rect">
            <a:avLst/>
          </a:prstGeom>
          <a:solidFill>
            <a:srgbClr val="F7F6F6"/>
          </a:solidFill>
          <a:ln>
            <a:solidFill>
              <a:srgbClr val="7B7C7C"/>
            </a:solidFill>
          </a:ln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9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736"/>
            <a:ext cx="7886700" cy="840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55815"/>
            <a:ext cx="4197350" cy="41211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916001" y="2055817"/>
            <a:ext cx="3599351" cy="382611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5" indent="0">
              <a:buNone/>
              <a:defRPr sz="2800"/>
            </a:lvl2pPr>
            <a:lvl3pPr marL="914409" indent="0">
              <a:buNone/>
              <a:defRPr sz="2400"/>
            </a:lvl3pPr>
            <a:lvl4pPr marL="1371614" indent="0">
              <a:buNone/>
              <a:defRPr sz="2000"/>
            </a:lvl4pPr>
            <a:lvl5pPr marL="1828818" indent="0">
              <a:buNone/>
              <a:defRPr sz="2000"/>
            </a:lvl5pPr>
            <a:lvl6pPr marL="2286023" indent="0">
              <a:buNone/>
              <a:defRPr sz="2000"/>
            </a:lvl6pPr>
            <a:lvl7pPr marL="2743227" indent="0">
              <a:buNone/>
              <a:defRPr sz="2000"/>
            </a:lvl7pPr>
            <a:lvl8pPr marL="3200432" indent="0">
              <a:buNone/>
              <a:defRPr sz="2000"/>
            </a:lvl8pPr>
            <a:lvl9pPr marL="36576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736"/>
            <a:ext cx="7886700" cy="840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8651" y="2032000"/>
            <a:ext cx="7886700" cy="40386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5" indent="0">
              <a:buNone/>
              <a:defRPr sz="2800"/>
            </a:lvl2pPr>
            <a:lvl3pPr marL="914409" indent="0">
              <a:buNone/>
              <a:defRPr sz="2400"/>
            </a:lvl3pPr>
            <a:lvl4pPr marL="1371614" indent="0">
              <a:buNone/>
              <a:defRPr sz="2000"/>
            </a:lvl4pPr>
            <a:lvl5pPr marL="1828818" indent="0">
              <a:buNone/>
              <a:defRPr sz="2000"/>
            </a:lvl5pPr>
            <a:lvl6pPr marL="2286023" indent="0">
              <a:buNone/>
              <a:defRPr sz="2000"/>
            </a:lvl6pPr>
            <a:lvl7pPr marL="2743227" indent="0">
              <a:buNone/>
              <a:defRPr sz="2000"/>
            </a:lvl7pPr>
            <a:lvl8pPr marL="3200432" indent="0">
              <a:buNone/>
              <a:defRPr sz="2000"/>
            </a:lvl8pPr>
            <a:lvl9pPr marL="365763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4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736"/>
            <a:ext cx="7886700" cy="840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06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826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3003" r="2163" b="2943"/>
          <a:stretch/>
        </p:blipFill>
        <p:spPr>
          <a:xfrm>
            <a:off x="201827" y="205946"/>
            <a:ext cx="8744466" cy="6450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9668" y="2929467"/>
            <a:ext cx="4690534" cy="711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4927602"/>
            <a:ext cx="3886200" cy="1249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15000"/>
              <a:buNone/>
              <a:defRPr sz="14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1"/>
          </p:nvPr>
        </p:nvSpPr>
        <p:spPr>
          <a:xfrm>
            <a:off x="4622802" y="4927601"/>
            <a:ext cx="3886200" cy="1249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SzPct val="115000"/>
              <a:buNone/>
              <a:defRPr sz="14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5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42812" r="1972" b="43310"/>
          <a:stretch/>
        </p:blipFill>
        <p:spPr>
          <a:xfrm>
            <a:off x="199054" y="2936033"/>
            <a:ext cx="8764555" cy="9517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89668" y="2929467"/>
            <a:ext cx="4690534" cy="711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4927602"/>
            <a:ext cx="3886200" cy="1249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15000"/>
              <a:buNone/>
              <a:defRPr sz="14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4622802" y="4927601"/>
            <a:ext cx="3886200" cy="12493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SzPct val="115000"/>
              <a:buNone/>
              <a:defRPr sz="14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60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69044"/>
            <a:ext cx="7886700" cy="183474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53" y="4039161"/>
            <a:ext cx="7886700" cy="110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57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1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42812" r="1972" b="43310"/>
          <a:stretch/>
        </p:blipFill>
        <p:spPr>
          <a:xfrm>
            <a:off x="199054" y="2936033"/>
            <a:ext cx="8764555" cy="9517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89668" y="2929467"/>
            <a:ext cx="4690534" cy="71120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1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736"/>
            <a:ext cx="7886700" cy="840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964267"/>
            <a:ext cx="7886700" cy="42126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9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736"/>
            <a:ext cx="7886700" cy="840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930402"/>
            <a:ext cx="3886200" cy="4246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22802" y="1930401"/>
            <a:ext cx="3886200" cy="4246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7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2 columns sha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736"/>
            <a:ext cx="7886700" cy="84008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930402"/>
            <a:ext cx="3886200" cy="4246563"/>
          </a:xfrm>
          <a:prstGeom prst="rect">
            <a:avLst/>
          </a:prstGeom>
          <a:solidFill>
            <a:srgbClr val="F7F6F6"/>
          </a:solidFill>
          <a:ln>
            <a:solidFill>
              <a:srgbClr val="7B7C7C"/>
            </a:solidFill>
          </a:ln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622802" y="1930401"/>
            <a:ext cx="3886200" cy="4246563"/>
          </a:xfrm>
          <a:prstGeom prst="rect">
            <a:avLst/>
          </a:prstGeom>
          <a:solidFill>
            <a:srgbClr val="F7F6F6"/>
          </a:solidFill>
          <a:ln>
            <a:solidFill>
              <a:srgbClr val="7B7C7C"/>
            </a:solidFill>
          </a:ln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016002"/>
            <a:ext cx="3886200" cy="5160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22802" y="1016001"/>
            <a:ext cx="3886200" cy="51609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15000"/>
              <a:defRPr sz="2200">
                <a:latin typeface="Corbel" panose="020B0503020204020204" pitchFamily="34" charset="0"/>
              </a:defRPr>
            </a:lvl1pPr>
            <a:lvl2pPr marL="685807" indent="-338142">
              <a:buFont typeface="Corbel" panose="020B0503020204020204" pitchFamily="34" charset="0"/>
              <a:buChar char="―"/>
              <a:defRPr sz="2000">
                <a:latin typeface="Corbel" panose="020B0503020204020204" pitchFamily="34" charset="0"/>
              </a:defRPr>
            </a:lvl2pPr>
            <a:lvl3pPr marL="1143011" indent="-228602">
              <a:buSzPct val="85000"/>
              <a:buFont typeface="Wingdings" panose="05000000000000000000" pitchFamily="2" charset="2"/>
              <a:buChar char="§"/>
              <a:defRPr sz="2000">
                <a:latin typeface="Corbel" panose="020B0503020204020204" pitchFamily="34" charset="0"/>
              </a:defRPr>
            </a:lvl3pPr>
            <a:lvl4pPr marL="1600216" indent="-228602">
              <a:buSzPct val="100000"/>
              <a:buFont typeface="Corbel" panose="020B0503020204020204" pitchFamily="34" charset="0"/>
              <a:buChar char="−"/>
              <a:defRPr sz="2000">
                <a:latin typeface="Corbel" panose="020B0503020204020204" pitchFamily="34" charset="0"/>
              </a:defRPr>
            </a:lvl4pPr>
            <a:lvl5pPr marL="2057421" indent="-228602">
              <a:buSzPct val="50000"/>
              <a:buFont typeface="Courier New" panose="02070309020205020404" pitchFamily="49" charset="0"/>
              <a:buChar char="o"/>
              <a:defRPr sz="20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295" r="2799" b="87965"/>
          <a:stretch/>
        </p:blipFill>
        <p:spPr>
          <a:xfrm>
            <a:off x="127461" y="143933"/>
            <a:ext cx="8890484" cy="645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94569" r="2420" b="3740"/>
          <a:stretch/>
        </p:blipFill>
        <p:spPr>
          <a:xfrm>
            <a:off x="80902" y="6550410"/>
            <a:ext cx="8972671" cy="19439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271935" y="6298742"/>
            <a:ext cx="536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1835B1-510A-4DC5-A62C-370242C1A9E8}" type="slidenum">
              <a:rPr lang="en-US" sz="1200" smtClean="0">
                <a:latin typeface="Corbel" panose="020B0503020204020204" pitchFamily="34" charset="0"/>
              </a:rPr>
              <a:pPr algn="r"/>
              <a:t>‹#›</a:t>
            </a:fld>
            <a:endParaRPr lang="en-US" sz="12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0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1" r:id="rId2"/>
    <p:sldLayoutId id="2147483679" r:id="rId3"/>
    <p:sldLayoutId id="2147483663" r:id="rId4"/>
    <p:sldLayoutId id="2147483678" r:id="rId5"/>
    <p:sldLayoutId id="2147483672" r:id="rId6"/>
    <p:sldLayoutId id="2147483664" r:id="rId7"/>
    <p:sldLayoutId id="2147483676" r:id="rId8"/>
    <p:sldLayoutId id="2147483674" r:id="rId9"/>
    <p:sldLayoutId id="2147483677" r:id="rId10"/>
    <p:sldLayoutId id="2147483675" r:id="rId11"/>
    <p:sldLayoutId id="2147483673" r:id="rId12"/>
    <p:sldLayoutId id="2147483671" r:id="rId13"/>
    <p:sldLayoutId id="2147483670" r:id="rId14"/>
  </p:sldLayoutIdLst>
  <p:txStyles>
    <p:titleStyle>
      <a:lvl1pPr algn="l" defTabSz="9144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7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1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6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1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25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0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34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39" indent="-228602" algn="l" defTabSz="9144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5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9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4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8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3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27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32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37" algn="l" defTabSz="9144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im.dickenson@frostinsurance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+mj-lt"/>
              </a:rPr>
              <a:t>CERTIFICATES OF INSURANCE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95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j-lt"/>
              </a:rPr>
              <a:t>Potential Financial Consequences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794820"/>
            <a:ext cx="7980960" cy="4332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General Liability claims – for example: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Landscaping service by parish member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HVAC services by parish member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Additional Workers Compensation insurance costs at audit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Should obtain/retain a COI evidencing WC insurance from every on-premises contractor/service provider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If your chosen service provider/contractor does not have the requested insurance coverage, </a:t>
            </a:r>
            <a:r>
              <a:rPr lang="en-US" b="1" i="1" u="sng" dirty="0" smtClean="0"/>
              <a:t>YOU</a:t>
            </a:r>
            <a:r>
              <a:rPr lang="en-US" i="1" dirty="0" smtClean="0"/>
              <a:t> are providing the insurance coverage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735"/>
            <a:ext cx="7886700" cy="158658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QUESTIONS – GIVE ME CALL AND LETS DISCUSS</a:t>
            </a:r>
            <a:endParaRPr lang="en-US" sz="44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273132" y="2989018"/>
            <a:ext cx="8597735" cy="3230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3000" dirty="0" smtClean="0"/>
              <a:t>JIM DICKENSON,CIC</a:t>
            </a:r>
          </a:p>
          <a:p>
            <a:pPr marL="0" indent="0" algn="ctr">
              <a:buNone/>
            </a:pPr>
            <a:r>
              <a:rPr lang="en-US" sz="3000" dirty="0" smtClean="0"/>
              <a:t>SR. VICE PRESIDENT</a:t>
            </a:r>
          </a:p>
          <a:p>
            <a:pPr marL="0" indent="0" algn="ctr">
              <a:buNone/>
            </a:pPr>
            <a:r>
              <a:rPr lang="en-US" sz="3000" dirty="0" smtClean="0"/>
              <a:t>FROST INSURANCE</a:t>
            </a:r>
          </a:p>
          <a:p>
            <a:pPr marL="0" indent="0" algn="ctr">
              <a:buNone/>
            </a:pPr>
            <a:r>
              <a:rPr lang="en-US" sz="3000" dirty="0" smtClean="0">
                <a:hlinkClick r:id="rId2"/>
              </a:rPr>
              <a:t>jim.dickenson@frostinsurance.com</a:t>
            </a:r>
            <a:endParaRPr lang="en-US" sz="3000" dirty="0" smtClean="0"/>
          </a:p>
          <a:p>
            <a:pPr marL="0" indent="0" algn="ctr">
              <a:buNone/>
            </a:pPr>
            <a:r>
              <a:rPr lang="en-US" sz="3000" dirty="0" smtClean="0"/>
              <a:t>817.420.5701 office</a:t>
            </a:r>
          </a:p>
          <a:p>
            <a:pPr marL="0" indent="0" algn="ctr">
              <a:buNone/>
            </a:pPr>
            <a:r>
              <a:rPr lang="en-US" sz="3000" dirty="0" smtClean="0"/>
              <a:t>                                        817.889.0221 cell</a:t>
            </a:r>
            <a:r>
              <a:rPr lang="en-US" dirty="0" smtClean="0"/>
              <a:t>				   						          </a:t>
            </a:r>
          </a:p>
        </p:txBody>
      </p:sp>
    </p:spTree>
    <p:extLst>
      <p:ext uri="{BB962C8B-B14F-4D97-AF65-F5344CB8AC3E}">
        <p14:creationId xmlns:p14="http://schemas.microsoft.com/office/powerpoint/2010/main" val="18545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53" y="1029014"/>
            <a:ext cx="7886700" cy="954166"/>
          </a:xfrm>
        </p:spPr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45153" y="2090057"/>
            <a:ext cx="7886700" cy="4156364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 smtClean="0"/>
              <a:t>Defined - Risk </a:t>
            </a:r>
            <a:r>
              <a:rPr lang="en-US" b="1" dirty="0"/>
              <a:t>management</a:t>
            </a:r>
            <a:r>
              <a:rPr lang="en-US" dirty="0"/>
              <a:t> is the process of identifying, assessing and controlling threats to an organization's capital and earnings. These threats, or </a:t>
            </a:r>
            <a:r>
              <a:rPr lang="en-US" b="1" dirty="0"/>
              <a:t>risks</a:t>
            </a:r>
            <a:r>
              <a:rPr lang="en-US" dirty="0"/>
              <a:t>, could stem from a wide variety of sources, including financial uncertainty, legal liabilities, strategic </a:t>
            </a:r>
            <a:r>
              <a:rPr lang="en-US" b="1" dirty="0"/>
              <a:t>management</a:t>
            </a:r>
            <a:r>
              <a:rPr lang="en-US" dirty="0"/>
              <a:t> errors, accidents and natural </a:t>
            </a:r>
            <a:r>
              <a:rPr lang="en-US" dirty="0" smtClean="0"/>
              <a:t>disasters.  (www.whatis.com)</a:t>
            </a:r>
            <a:endParaRPr lang="en-US" dirty="0"/>
          </a:p>
          <a:p>
            <a:pPr algn="l"/>
            <a:endParaRPr lang="en-US" dirty="0" smtClean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/>
              <a:t>My definition – simply the process of identifying bad things that can happen to you and your parish/diocese that could cost you money – “risks”.  Then, exploring techniques to reduce, control, eliminate or transfer those risks.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5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j-lt"/>
              </a:rPr>
              <a:t>Do You Need a Certificate of Insurance? 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794820"/>
            <a:ext cx="7886700" cy="4468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What is a Certificate of Insurance?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Standardized </a:t>
            </a:r>
            <a:r>
              <a:rPr lang="en-US" sz="1800" dirty="0"/>
              <a:t>document </a:t>
            </a:r>
            <a:r>
              <a:rPr lang="en-US" sz="1800" dirty="0" smtClean="0"/>
              <a:t>- provides </a:t>
            </a:r>
            <a:r>
              <a:rPr lang="en-US" sz="1800" dirty="0"/>
              <a:t>evidence of insurance </a:t>
            </a:r>
            <a:r>
              <a:rPr lang="en-US" sz="1800" dirty="0" smtClean="0"/>
              <a:t>coverage – to be clear, it is </a:t>
            </a:r>
            <a:r>
              <a:rPr lang="en-US" sz="1800" u="sng" dirty="0" smtClean="0"/>
              <a:t>NOT</a:t>
            </a:r>
            <a:r>
              <a:rPr lang="en-US" sz="1800" dirty="0" smtClean="0"/>
              <a:t> </a:t>
            </a:r>
            <a:r>
              <a:rPr lang="en-US" sz="1800" i="1" dirty="0" smtClean="0"/>
              <a:t>“proof” </a:t>
            </a:r>
            <a:r>
              <a:rPr lang="en-US" sz="1800" dirty="0" smtClean="0"/>
              <a:t>of insurance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Will </a:t>
            </a:r>
            <a:r>
              <a:rPr lang="en-US" sz="1800" dirty="0"/>
              <a:t>include the </a:t>
            </a:r>
            <a:r>
              <a:rPr lang="en-US" sz="1800" dirty="0" smtClean="0"/>
              <a:t>contractor’s/service provider’s </a:t>
            </a:r>
            <a:r>
              <a:rPr lang="en-US" sz="1800" dirty="0"/>
              <a:t>coverage types and liability </a:t>
            </a:r>
            <a:r>
              <a:rPr lang="en-US" sz="1800" dirty="0" smtClean="0"/>
              <a:t>limits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Certificate </a:t>
            </a:r>
            <a:r>
              <a:rPr lang="en-US" sz="1800" dirty="0"/>
              <a:t>also lists the effective </a:t>
            </a:r>
            <a:r>
              <a:rPr lang="en-US" sz="1800" dirty="0" smtClean="0"/>
              <a:t>dates </a:t>
            </a:r>
            <a:r>
              <a:rPr lang="en-US" sz="1800" dirty="0"/>
              <a:t>of the </a:t>
            </a:r>
            <a:r>
              <a:rPr lang="en-US" sz="1800" dirty="0" smtClean="0"/>
              <a:t>policy(s)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b="1" dirty="0" smtClean="0"/>
              <a:t>Why is a Certificate of Insurance important?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Confirms your contractor/service provider has assets (“insurance”) to protect against claims for Bodily Injury or Property Damage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Avoid circumstances where your parish/mission would otherwise be held </a:t>
            </a:r>
            <a:r>
              <a:rPr lang="en-US" sz="1800" dirty="0"/>
              <a:t>liable for these </a:t>
            </a:r>
            <a:r>
              <a:rPr lang="en-US" sz="1800" dirty="0" smtClean="0"/>
              <a:t>damages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/>
              <a:t>Supports the </a:t>
            </a:r>
            <a:r>
              <a:rPr lang="en-US" sz="1800" dirty="0"/>
              <a:t>terms of your </a:t>
            </a:r>
            <a:r>
              <a:rPr lang="en-US" sz="1800" dirty="0" smtClean="0"/>
              <a:t>contract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Required coverage and limits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Required coverage terms and conditions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625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j-lt"/>
              </a:rPr>
              <a:t>Do You Need a Certificate of </a:t>
            </a:r>
            <a:r>
              <a:rPr lang="en-US" b="1" dirty="0" smtClean="0">
                <a:latin typeface="+mj-lt"/>
              </a:rPr>
              <a:t>Insurance?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1899530"/>
            <a:ext cx="7886700" cy="4212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When Should I Request a Certificate of Insurance? </a:t>
            </a:r>
          </a:p>
          <a:p>
            <a:pPr marL="0" indent="0">
              <a:buNone/>
            </a:pPr>
            <a:endParaRPr lang="en-US" sz="24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Every time you or your parish/mission </a:t>
            </a:r>
            <a:r>
              <a:rPr lang="en-US" sz="2000" dirty="0"/>
              <a:t>hires </a:t>
            </a:r>
            <a:r>
              <a:rPr lang="en-US" sz="2000" dirty="0" smtClean="0"/>
              <a:t>a contractor/or service provider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Even if a known contractor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Particularly important for work contractor performed on premises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Be sure to ask for a certificate of insurance</a:t>
            </a:r>
            <a:r>
              <a:rPr lang="en-US" sz="2000" b="1" i="1" u="sng" dirty="0"/>
              <a:t> before </a:t>
            </a:r>
            <a:r>
              <a:rPr lang="en-US" sz="2000" dirty="0"/>
              <a:t>allowing contractors to work on your parish or mission </a:t>
            </a:r>
            <a:r>
              <a:rPr lang="en-US" sz="2000" dirty="0" smtClean="0"/>
              <a:t>property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For example, consider landscape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Damage to property – 3</a:t>
            </a:r>
            <a:r>
              <a:rPr lang="en-US" baseline="30000" dirty="0" smtClean="0"/>
              <a:t>rd</a:t>
            </a:r>
            <a:r>
              <a:rPr lang="en-US" dirty="0" smtClean="0"/>
              <a:t> parties or yours – cost of repairs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Bodily injuries – 3</a:t>
            </a:r>
            <a:r>
              <a:rPr lang="en-US" baseline="30000" dirty="0" smtClean="0"/>
              <a:t>rd</a:t>
            </a:r>
            <a:r>
              <a:rPr lang="en-US" dirty="0" smtClean="0"/>
              <a:t> parties and/or contractor’s employees – medical bills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97" y="954736"/>
            <a:ext cx="8609926" cy="8400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j-lt"/>
              </a:rPr>
              <a:t>What should I look for on a Certificate of Insurance Form?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307497" y="1867161"/>
            <a:ext cx="8515869" cy="455738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100" dirty="0"/>
              <a:t>Not all certificates are </a:t>
            </a:r>
            <a:r>
              <a:rPr lang="en-US" sz="2100" dirty="0" smtClean="0"/>
              <a:t>valid – verify with insurance agent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Contractors </a:t>
            </a:r>
            <a:r>
              <a:rPr lang="en-US" sz="2100" dirty="0"/>
              <a:t>may present false or forged </a:t>
            </a:r>
            <a:r>
              <a:rPr lang="en-US" sz="2100" dirty="0" smtClean="0"/>
              <a:t>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Or </a:t>
            </a:r>
            <a:r>
              <a:rPr lang="en-US" sz="2100" dirty="0"/>
              <a:t>may allow insurance to lapse after attaining the certificate of insurance </a:t>
            </a:r>
            <a:r>
              <a:rPr lang="en-US" sz="2100" dirty="0" smtClean="0"/>
              <a:t>form </a:t>
            </a:r>
            <a:r>
              <a:rPr lang="en-US" sz="2100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100" dirty="0" smtClean="0"/>
              <a:t>Pay </a:t>
            </a:r>
            <a:r>
              <a:rPr lang="en-US" sz="2100" dirty="0"/>
              <a:t>close </a:t>
            </a:r>
            <a:r>
              <a:rPr lang="en-US" sz="2100" dirty="0" smtClean="0"/>
              <a:t>attention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Confirm name </a:t>
            </a:r>
            <a:r>
              <a:rPr lang="en-US" sz="2100" dirty="0"/>
              <a:t>of the insured on the form is an exact match for the name of the person or company you are </a:t>
            </a:r>
            <a:r>
              <a:rPr lang="en-US" sz="2100" dirty="0" smtClean="0"/>
              <a:t>hiring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Check </a:t>
            </a:r>
            <a:r>
              <a:rPr lang="en-US" sz="2100" dirty="0"/>
              <a:t>policy coverage dates to ensure that they are </a:t>
            </a:r>
            <a:r>
              <a:rPr lang="en-US" sz="2100" dirty="0" smtClean="0"/>
              <a:t>valid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If </a:t>
            </a:r>
            <a:r>
              <a:rPr lang="en-US" sz="2100" dirty="0"/>
              <a:t>the policy is due to expire before the job will be completed, you will need to be sure to get another certificate of insurance at that </a:t>
            </a:r>
            <a:r>
              <a:rPr lang="en-US" sz="2100" dirty="0" smtClean="0"/>
              <a:t>time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Ensure </a:t>
            </a:r>
            <a:r>
              <a:rPr lang="en-US" sz="2100" dirty="0"/>
              <a:t>that the certificate holder has, at a minimum, both general liability </a:t>
            </a:r>
            <a:r>
              <a:rPr lang="en-US" sz="2100" dirty="0" smtClean="0"/>
              <a:t>insurance and </a:t>
            </a:r>
            <a:r>
              <a:rPr lang="en-US" sz="2100" dirty="0"/>
              <a:t>workers compensation </a:t>
            </a:r>
            <a:r>
              <a:rPr lang="en-US" sz="2100" dirty="0" smtClean="0"/>
              <a:t>insurance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Confirm liability </a:t>
            </a:r>
            <a:r>
              <a:rPr lang="en-US" sz="2100" dirty="0"/>
              <a:t>limits held by the contractor meet the minimum liability limits recommended by your Risk Management </a:t>
            </a:r>
            <a:r>
              <a:rPr lang="en-US" sz="2100" dirty="0" smtClean="0"/>
              <a:t>Committee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Ask </a:t>
            </a:r>
            <a:r>
              <a:rPr lang="en-US" sz="2100" dirty="0"/>
              <a:t>to be named as an </a:t>
            </a:r>
            <a:r>
              <a:rPr lang="en-US" sz="2100" dirty="0" smtClean="0"/>
              <a:t>Additional Insured </a:t>
            </a:r>
            <a:r>
              <a:rPr lang="en-US" sz="2100" dirty="0"/>
              <a:t>party for the duration of the project or contract for which you are hiring the </a:t>
            </a:r>
            <a:r>
              <a:rPr lang="en-US" sz="2100" dirty="0" smtClean="0"/>
              <a:t>contractor</a:t>
            </a:r>
            <a:endParaRPr lang="en-US" sz="21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Ask </a:t>
            </a:r>
            <a:r>
              <a:rPr lang="en-US" sz="2100" dirty="0"/>
              <a:t>for a </a:t>
            </a:r>
            <a:r>
              <a:rPr lang="en-US" sz="2100" dirty="0" smtClean="0"/>
              <a:t>Waiver </a:t>
            </a:r>
            <a:r>
              <a:rPr lang="en-US" sz="2100" dirty="0"/>
              <a:t>of </a:t>
            </a:r>
            <a:r>
              <a:rPr lang="en-US" sz="2100" dirty="0" smtClean="0"/>
              <a:t>Subrogation </a:t>
            </a:r>
            <a:r>
              <a:rPr lang="en-US" sz="2100" dirty="0"/>
              <a:t>in </a:t>
            </a:r>
            <a:r>
              <a:rPr lang="en-US" sz="2100" dirty="0" smtClean="0"/>
              <a:t>your </a:t>
            </a:r>
            <a:r>
              <a:rPr lang="en-US" sz="2100" dirty="0"/>
              <a:t>favor from the contractor and his/her insurance </a:t>
            </a:r>
            <a:r>
              <a:rPr lang="en-US" sz="2100" dirty="0" smtClean="0"/>
              <a:t>carriers</a:t>
            </a:r>
            <a:endParaRPr lang="en-US" sz="2100" dirty="0"/>
          </a:p>
          <a:p>
            <a:pPr marL="45720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2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97" y="3309372"/>
            <a:ext cx="2393133" cy="1596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j-lt"/>
              </a:rPr>
              <a:t>Certificate Management</a:t>
            </a:r>
            <a:endParaRPr lang="en-US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369" y="2224992"/>
            <a:ext cx="46367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Certificate of Insurance </a:t>
            </a:r>
            <a:r>
              <a:rPr lang="en-US" sz="2000" dirty="0" smtClean="0"/>
              <a:t>Request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Certificate of Insurance Requirements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Certificate of Insurance </a:t>
            </a:r>
            <a:r>
              <a:rPr lang="en-US" sz="2000" dirty="0" smtClean="0"/>
              <a:t>Tracking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169" y="4149329"/>
            <a:ext cx="2649004" cy="1649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192" y="1888772"/>
            <a:ext cx="1719093" cy="21770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j-lt"/>
              </a:rPr>
              <a:t>Certificate of Insurance </a:t>
            </a:r>
            <a:r>
              <a:rPr lang="en-US" b="1" dirty="0" smtClean="0">
                <a:latin typeface="+mj-lt"/>
              </a:rPr>
              <a:t>Request</a:t>
            </a:r>
            <a:endParaRPr lang="en-US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2085788"/>
            <a:ext cx="3847726" cy="40911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Template document used to illustrate insurance coverage requested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May be customized to fit specific project/scope of work needs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 prepared to negotiate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smtClean="0"/>
              <a:t>If the service provider does not have insurance, </a:t>
            </a:r>
            <a:r>
              <a:rPr lang="en-US" b="1" i="1" u="sng" dirty="0" smtClean="0"/>
              <a:t>YOU</a:t>
            </a:r>
            <a:r>
              <a:rPr lang="en-US" i="1" dirty="0" smtClean="0"/>
              <a:t> are insuring their work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10" y="1908231"/>
            <a:ext cx="3511052" cy="4446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85750" indent="-285750" algn="ctr">
              <a:lnSpc>
                <a:spcPct val="250000"/>
              </a:lnSpc>
            </a:pPr>
            <a:r>
              <a:rPr lang="en-US" b="1" dirty="0">
                <a:latin typeface="+mj-lt"/>
              </a:rPr>
              <a:t>Certificate of Insurance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2109693"/>
            <a:ext cx="2819774" cy="40672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Visual reminder of insurance coverage typically needed for various service providers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Again, be prepared to negotiate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344" y="2743200"/>
            <a:ext cx="4130043" cy="2571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0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85750" indent="-285750" algn="ctr">
              <a:lnSpc>
                <a:spcPct val="250000"/>
              </a:lnSpc>
            </a:pPr>
            <a:r>
              <a:rPr lang="en-US" b="1" dirty="0">
                <a:latin typeface="+mj-lt"/>
              </a:rPr>
              <a:t>Certificate of Insurance Tracking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>
          <a:xfrm>
            <a:off x="628650" y="2097741"/>
            <a:ext cx="3178362" cy="40792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Simple spreadsheet used to track the receipt of insurance certificates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spreadsheet to track current certificates of insurance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59" y="2563906"/>
            <a:ext cx="4264682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2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1157</TotalTime>
  <Words>678</Words>
  <Application>Microsoft Office PowerPoint</Application>
  <PresentationFormat>Letter Paper (8.5x11 in)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Courier New</vt:lpstr>
      <vt:lpstr>Gill Sans MT</vt:lpstr>
      <vt:lpstr>Wingdings</vt:lpstr>
      <vt:lpstr>Office Theme</vt:lpstr>
      <vt:lpstr>CERTIFICATES OF INSURANCE </vt:lpstr>
      <vt:lpstr>Risk Management</vt:lpstr>
      <vt:lpstr>Do You Need a Certificate of Insurance? </vt:lpstr>
      <vt:lpstr>Do You Need a Certificate of Insurance?</vt:lpstr>
      <vt:lpstr>What should I look for on a Certificate of Insurance Form?</vt:lpstr>
      <vt:lpstr>Certificate Management</vt:lpstr>
      <vt:lpstr>Certificate of Insurance Request</vt:lpstr>
      <vt:lpstr>Certificate of Insurance Requirements </vt:lpstr>
      <vt:lpstr>Certificate of Insurance Tracking </vt:lpstr>
      <vt:lpstr>Potential Financial Consequences</vt:lpstr>
      <vt:lpstr>QUESTIONS – GIVE ME CALL AND LETS DISCUSS</vt:lpstr>
    </vt:vector>
  </TitlesOfParts>
  <Company>Frost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Medina, Graziella</dc:creator>
  <cp:lastModifiedBy>Dickenson, Jim</cp:lastModifiedBy>
  <cp:revision>103</cp:revision>
  <cp:lastPrinted>2019-09-30T14:57:32Z</cp:lastPrinted>
  <dcterms:created xsi:type="dcterms:W3CDTF">2016-11-08T20:35:22Z</dcterms:created>
  <dcterms:modified xsi:type="dcterms:W3CDTF">2021-02-07T19:55:11Z</dcterms:modified>
</cp:coreProperties>
</file>