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415" r:id="rId2"/>
    <p:sldId id="1580" r:id="rId3"/>
    <p:sldId id="1587" r:id="rId4"/>
    <p:sldId id="859" r:id="rId5"/>
    <p:sldId id="1589" r:id="rId6"/>
    <p:sldId id="1588" r:id="rId7"/>
    <p:sldId id="847" r:id="rId8"/>
    <p:sldId id="833" r:id="rId9"/>
    <p:sldId id="849" r:id="rId10"/>
    <p:sldId id="1593" r:id="rId11"/>
    <p:sldId id="1582" r:id="rId12"/>
    <p:sldId id="853" r:id="rId13"/>
    <p:sldId id="850" r:id="rId14"/>
    <p:sldId id="851" r:id="rId15"/>
    <p:sldId id="782" r:id="rId16"/>
    <p:sldId id="576" r:id="rId17"/>
    <p:sldId id="687" r:id="rId18"/>
    <p:sldId id="784" r:id="rId19"/>
    <p:sldId id="1585" r:id="rId20"/>
    <p:sldId id="1590" r:id="rId21"/>
    <p:sldId id="1594" r:id="rId22"/>
    <p:sldId id="1583" r:id="rId23"/>
    <p:sldId id="1592" r:id="rId24"/>
    <p:sldId id="858" r:id="rId25"/>
    <p:sldId id="1441" r:id="rId26"/>
    <p:sldId id="1596" r:id="rId27"/>
    <p:sldId id="1386" r:id="rId28"/>
    <p:sldId id="1586" r:id="rId29"/>
    <p:sldId id="748" r:id="rId30"/>
    <p:sldId id="749" r:id="rId31"/>
    <p:sldId id="1603" r:id="rId32"/>
    <p:sldId id="1598" r:id="rId33"/>
    <p:sldId id="1567" r:id="rId34"/>
    <p:sldId id="1599" r:id="rId35"/>
    <p:sldId id="1595" r:id="rId36"/>
    <p:sldId id="1584" r:id="rId37"/>
    <p:sldId id="753" r:id="rId38"/>
    <p:sldId id="755" r:id="rId39"/>
    <p:sldId id="761" r:id="rId40"/>
    <p:sldId id="754" r:id="rId41"/>
    <p:sldId id="756" r:id="rId42"/>
    <p:sldId id="1473" r:id="rId43"/>
    <p:sldId id="1602" r:id="rId44"/>
    <p:sldId id="1579" r:id="rId45"/>
    <p:sldId id="1604" r:id="rId46"/>
    <p:sldId id="458" r:id="rId47"/>
    <p:sldId id="1600" r:id="rId48"/>
    <p:sldId id="1443" r:id="rId49"/>
    <p:sldId id="1577" r:id="rId50"/>
    <p:sldId id="1444" r:id="rId51"/>
    <p:sldId id="843" r:id="rId52"/>
    <p:sldId id="1494" r:id="rId53"/>
    <p:sldId id="1495" r:id="rId54"/>
    <p:sldId id="1496" r:id="rId55"/>
    <p:sldId id="399" r:id="rId56"/>
    <p:sldId id="1576" r:id="rId57"/>
    <p:sldId id="1574" r:id="rId58"/>
    <p:sldId id="1463" r:id="rId59"/>
    <p:sldId id="386" r:id="rId60"/>
    <p:sldId id="1524" r:id="rId61"/>
    <p:sldId id="387" r:id="rId62"/>
    <p:sldId id="388" r:id="rId63"/>
    <p:sldId id="1573" r:id="rId64"/>
    <p:sldId id="1210" r:id="rId65"/>
    <p:sldId id="1211" r:id="rId66"/>
    <p:sldId id="1212" r:id="rId67"/>
    <p:sldId id="1213" r:id="rId68"/>
    <p:sldId id="1214" r:id="rId69"/>
    <p:sldId id="1215" r:id="rId70"/>
    <p:sldId id="1202" r:id="rId71"/>
    <p:sldId id="1388" r:id="rId72"/>
    <p:sldId id="1389" r:id="rId73"/>
    <p:sldId id="1578"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eal Curtis" initials="IC" lastIdx="71" clrIdx="0"/>
  <p:cmAuthor id="2" name="William Moore" initials="WM" lastIdx="7" clrIdx="1"/>
  <p:cmAuthor id="3" name="Chuck Lord" initials="C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B5252"/>
    <a:srgbClr val="8C8280"/>
    <a:srgbClr val="7875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64" autoAdjust="0"/>
    <p:restoredTop sz="75893" autoAdjust="0"/>
  </p:normalViewPr>
  <p:slideViewPr>
    <p:cSldViewPr snapToGrid="0">
      <p:cViewPr varScale="1">
        <p:scale>
          <a:sx n="76" d="100"/>
          <a:sy n="76" d="100"/>
        </p:scale>
        <p:origin x="-128" y="-72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7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commentAuthors" Target="commentAuthors.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8B11BA-2E35-B742-9604-3A3F12F5E455}" type="doc">
      <dgm:prSet loTypeId="urn:microsoft.com/office/officeart/2005/8/layout/arrow1" loCatId="" qsTypeId="urn:microsoft.com/office/officeart/2005/8/quickstyle/simple4" qsCatId="simple" csTypeId="urn:microsoft.com/office/officeart/2005/8/colors/accent1_2" csCatId="accent1" phldr="1"/>
      <dgm:spPr/>
    </dgm:pt>
    <dgm:pt modelId="{66BA4215-41D1-5F4F-9451-754367A906F1}">
      <dgm:prSet phldrT="[Text]"/>
      <dgm:spPr/>
      <dgm:t>
        <a:bodyPr/>
        <a:lstStyle/>
        <a:p>
          <a:r>
            <a:rPr lang="en-US" dirty="0"/>
            <a:t>Intuitive/Haphazard</a:t>
          </a:r>
        </a:p>
      </dgm:t>
    </dgm:pt>
    <dgm:pt modelId="{8F2CFEE3-D7A1-984C-9708-0499588B07C3}" type="parTrans" cxnId="{594D2EAC-D06F-BD41-AD8E-96B03EDB7A4F}">
      <dgm:prSet/>
      <dgm:spPr/>
      <dgm:t>
        <a:bodyPr/>
        <a:lstStyle/>
        <a:p>
          <a:endParaRPr lang="en-US"/>
        </a:p>
      </dgm:t>
    </dgm:pt>
    <dgm:pt modelId="{6F2DB62C-C246-BD4D-B7E8-CF6AFFFA26B2}" type="sibTrans" cxnId="{594D2EAC-D06F-BD41-AD8E-96B03EDB7A4F}">
      <dgm:prSet/>
      <dgm:spPr/>
      <dgm:t>
        <a:bodyPr/>
        <a:lstStyle/>
        <a:p>
          <a:endParaRPr lang="en-US"/>
        </a:p>
      </dgm:t>
    </dgm:pt>
    <dgm:pt modelId="{073DFDEE-F447-5340-8DEC-876393DFD83A}">
      <dgm:prSet phldrT="[Text]"/>
      <dgm:spPr/>
      <dgm:t>
        <a:bodyPr/>
        <a:lstStyle/>
        <a:p>
          <a:r>
            <a:rPr lang="en-US" dirty="0"/>
            <a:t>Intentional</a:t>
          </a:r>
        </a:p>
      </dgm:t>
    </dgm:pt>
    <dgm:pt modelId="{275613DF-A1B2-6C48-B561-70E28155661D}" type="parTrans" cxnId="{4D3FEDAB-4B2D-4647-9143-3B6EEECE4DDB}">
      <dgm:prSet/>
      <dgm:spPr/>
      <dgm:t>
        <a:bodyPr/>
        <a:lstStyle/>
        <a:p>
          <a:endParaRPr lang="en-US"/>
        </a:p>
      </dgm:t>
    </dgm:pt>
    <dgm:pt modelId="{5C2F88DC-7A9C-A04C-9CA3-2E3D868FFC3C}" type="sibTrans" cxnId="{4D3FEDAB-4B2D-4647-9143-3B6EEECE4DDB}">
      <dgm:prSet/>
      <dgm:spPr/>
      <dgm:t>
        <a:bodyPr/>
        <a:lstStyle/>
        <a:p>
          <a:endParaRPr lang="en-US"/>
        </a:p>
      </dgm:t>
    </dgm:pt>
    <dgm:pt modelId="{B2C1801A-F90F-DF4C-892E-86164424C3FC}" type="pres">
      <dgm:prSet presAssocID="{058B11BA-2E35-B742-9604-3A3F12F5E455}" presName="cycle" presStyleCnt="0">
        <dgm:presLayoutVars>
          <dgm:dir/>
          <dgm:resizeHandles val="exact"/>
        </dgm:presLayoutVars>
      </dgm:prSet>
      <dgm:spPr/>
    </dgm:pt>
    <dgm:pt modelId="{BC46BBB7-E5E3-A44D-A3BE-5FDC28FBCA3D}" type="pres">
      <dgm:prSet presAssocID="{66BA4215-41D1-5F4F-9451-754367A906F1}" presName="arrow" presStyleLbl="node1" presStyleIdx="0" presStyleCnt="2">
        <dgm:presLayoutVars>
          <dgm:bulletEnabled val="1"/>
        </dgm:presLayoutVars>
      </dgm:prSet>
      <dgm:spPr/>
      <dgm:t>
        <a:bodyPr/>
        <a:lstStyle/>
        <a:p>
          <a:endParaRPr lang="en-US"/>
        </a:p>
      </dgm:t>
    </dgm:pt>
    <dgm:pt modelId="{7D4A9AAF-A7A0-A94D-A07C-B2B9C1D1061A}" type="pres">
      <dgm:prSet presAssocID="{073DFDEE-F447-5340-8DEC-876393DFD83A}" presName="arrow" presStyleLbl="node1" presStyleIdx="1" presStyleCnt="2">
        <dgm:presLayoutVars>
          <dgm:bulletEnabled val="1"/>
        </dgm:presLayoutVars>
      </dgm:prSet>
      <dgm:spPr/>
      <dgm:t>
        <a:bodyPr/>
        <a:lstStyle/>
        <a:p>
          <a:endParaRPr lang="en-US"/>
        </a:p>
      </dgm:t>
    </dgm:pt>
  </dgm:ptLst>
  <dgm:cxnLst>
    <dgm:cxn modelId="{2A89466C-E618-1E4B-8F90-0D6345A9ED8A}" type="presOf" srcId="{073DFDEE-F447-5340-8DEC-876393DFD83A}" destId="{7D4A9AAF-A7A0-A94D-A07C-B2B9C1D1061A}" srcOrd="0" destOrd="0" presId="urn:microsoft.com/office/officeart/2005/8/layout/arrow1"/>
    <dgm:cxn modelId="{594D2EAC-D06F-BD41-AD8E-96B03EDB7A4F}" srcId="{058B11BA-2E35-B742-9604-3A3F12F5E455}" destId="{66BA4215-41D1-5F4F-9451-754367A906F1}" srcOrd="0" destOrd="0" parTransId="{8F2CFEE3-D7A1-984C-9708-0499588B07C3}" sibTransId="{6F2DB62C-C246-BD4D-B7E8-CF6AFFFA26B2}"/>
    <dgm:cxn modelId="{6069E879-684D-5143-AFC9-2C64565B3EEE}" type="presOf" srcId="{058B11BA-2E35-B742-9604-3A3F12F5E455}" destId="{B2C1801A-F90F-DF4C-892E-86164424C3FC}" srcOrd="0" destOrd="0" presId="urn:microsoft.com/office/officeart/2005/8/layout/arrow1"/>
    <dgm:cxn modelId="{4D3FEDAB-4B2D-4647-9143-3B6EEECE4DDB}" srcId="{058B11BA-2E35-B742-9604-3A3F12F5E455}" destId="{073DFDEE-F447-5340-8DEC-876393DFD83A}" srcOrd="1" destOrd="0" parTransId="{275613DF-A1B2-6C48-B561-70E28155661D}" sibTransId="{5C2F88DC-7A9C-A04C-9CA3-2E3D868FFC3C}"/>
    <dgm:cxn modelId="{240A6BEC-0A2B-4241-B44A-13BE84DB8D18}" type="presOf" srcId="{66BA4215-41D1-5F4F-9451-754367A906F1}" destId="{BC46BBB7-E5E3-A44D-A3BE-5FDC28FBCA3D}" srcOrd="0" destOrd="0" presId="urn:microsoft.com/office/officeart/2005/8/layout/arrow1"/>
    <dgm:cxn modelId="{20357DD8-05E6-E646-B231-4A62B17590A8}" type="presParOf" srcId="{B2C1801A-F90F-DF4C-892E-86164424C3FC}" destId="{BC46BBB7-E5E3-A44D-A3BE-5FDC28FBCA3D}" srcOrd="0" destOrd="0" presId="urn:microsoft.com/office/officeart/2005/8/layout/arrow1"/>
    <dgm:cxn modelId="{99E2D0E1-0B8E-A341-8219-47761AA3F173}" type="presParOf" srcId="{B2C1801A-F90F-DF4C-892E-86164424C3FC}" destId="{7D4A9AAF-A7A0-A94D-A07C-B2B9C1D1061A}"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120CF-CD65-C34D-93EF-DBFB9C60CA85}"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6B79A403-23A9-EB4E-A2D5-EC4BAEA78241}">
      <dgm:prSet phldrT="[Text]"/>
      <dgm:spPr/>
      <dgm:t>
        <a:bodyPr/>
        <a:lstStyle/>
        <a:p>
          <a:r>
            <a:rPr lang="en-US" dirty="0"/>
            <a:t>Relationship/Formation</a:t>
          </a:r>
        </a:p>
      </dgm:t>
    </dgm:pt>
    <dgm:pt modelId="{5E85F434-B5A7-5B45-9E26-9FB2A0335A8E}" type="parTrans" cxnId="{80BCE059-4DEB-1C4F-99D4-80B2A7039659}">
      <dgm:prSet/>
      <dgm:spPr/>
      <dgm:t>
        <a:bodyPr/>
        <a:lstStyle/>
        <a:p>
          <a:endParaRPr lang="en-US"/>
        </a:p>
      </dgm:t>
    </dgm:pt>
    <dgm:pt modelId="{B4FC56C0-C36F-8748-A529-08EEB7CD9CDB}" type="sibTrans" cxnId="{80BCE059-4DEB-1C4F-99D4-80B2A7039659}">
      <dgm:prSet/>
      <dgm:spPr/>
      <dgm:t>
        <a:bodyPr/>
        <a:lstStyle/>
        <a:p>
          <a:endParaRPr lang="en-US"/>
        </a:p>
      </dgm:t>
    </dgm:pt>
    <dgm:pt modelId="{306A5B42-3285-6E46-9E65-FEDB8708DDD0}">
      <dgm:prSet phldrT="[Text]"/>
      <dgm:spPr/>
      <dgm:t>
        <a:bodyPr/>
        <a:lstStyle/>
        <a:p>
          <a:r>
            <a:rPr lang="en-US" dirty="0"/>
            <a:t>Mission Together</a:t>
          </a:r>
        </a:p>
      </dgm:t>
    </dgm:pt>
    <dgm:pt modelId="{D967C8B3-CF97-AD4C-BEFA-1BE63C090E27}" type="parTrans" cxnId="{C135853B-A223-9F46-97D2-046AFD48D5BB}">
      <dgm:prSet/>
      <dgm:spPr/>
      <dgm:t>
        <a:bodyPr/>
        <a:lstStyle/>
        <a:p>
          <a:endParaRPr lang="en-US"/>
        </a:p>
      </dgm:t>
    </dgm:pt>
    <dgm:pt modelId="{A55BD326-50C1-3244-8525-53F32A716341}" type="sibTrans" cxnId="{C135853B-A223-9F46-97D2-046AFD48D5BB}">
      <dgm:prSet/>
      <dgm:spPr/>
      <dgm:t>
        <a:bodyPr/>
        <a:lstStyle/>
        <a:p>
          <a:endParaRPr lang="en-US"/>
        </a:p>
      </dgm:t>
    </dgm:pt>
    <dgm:pt modelId="{4EB27E23-96A2-604A-BD74-998A02438AB0}" type="pres">
      <dgm:prSet presAssocID="{B5C120CF-CD65-C34D-93EF-DBFB9C60CA85}" presName="diagram" presStyleCnt="0">
        <dgm:presLayoutVars>
          <dgm:dir/>
          <dgm:resizeHandles val="exact"/>
        </dgm:presLayoutVars>
      </dgm:prSet>
      <dgm:spPr/>
      <dgm:t>
        <a:bodyPr/>
        <a:lstStyle/>
        <a:p>
          <a:endParaRPr lang="en-US"/>
        </a:p>
      </dgm:t>
    </dgm:pt>
    <dgm:pt modelId="{CADFB918-2468-7B48-9E93-22A504CA4D56}" type="pres">
      <dgm:prSet presAssocID="{6B79A403-23A9-EB4E-A2D5-EC4BAEA78241}" presName="arrow" presStyleLbl="node1" presStyleIdx="0" presStyleCnt="2">
        <dgm:presLayoutVars>
          <dgm:bulletEnabled val="1"/>
        </dgm:presLayoutVars>
      </dgm:prSet>
      <dgm:spPr/>
      <dgm:t>
        <a:bodyPr/>
        <a:lstStyle/>
        <a:p>
          <a:endParaRPr lang="en-US"/>
        </a:p>
      </dgm:t>
    </dgm:pt>
    <dgm:pt modelId="{24290DD8-8639-0E43-B6CE-286B989F77A0}" type="pres">
      <dgm:prSet presAssocID="{306A5B42-3285-6E46-9E65-FEDB8708DDD0}" presName="arrow" presStyleLbl="node1" presStyleIdx="1" presStyleCnt="2">
        <dgm:presLayoutVars>
          <dgm:bulletEnabled val="1"/>
        </dgm:presLayoutVars>
      </dgm:prSet>
      <dgm:spPr/>
      <dgm:t>
        <a:bodyPr/>
        <a:lstStyle/>
        <a:p>
          <a:endParaRPr lang="en-US"/>
        </a:p>
      </dgm:t>
    </dgm:pt>
  </dgm:ptLst>
  <dgm:cxnLst>
    <dgm:cxn modelId="{9FD13001-2F9B-0B4C-A3FB-C0088A523342}" type="presOf" srcId="{6B79A403-23A9-EB4E-A2D5-EC4BAEA78241}" destId="{CADFB918-2468-7B48-9E93-22A504CA4D56}" srcOrd="0" destOrd="0" presId="urn:microsoft.com/office/officeart/2005/8/layout/arrow5"/>
    <dgm:cxn modelId="{C135853B-A223-9F46-97D2-046AFD48D5BB}" srcId="{B5C120CF-CD65-C34D-93EF-DBFB9C60CA85}" destId="{306A5B42-3285-6E46-9E65-FEDB8708DDD0}" srcOrd="1" destOrd="0" parTransId="{D967C8B3-CF97-AD4C-BEFA-1BE63C090E27}" sibTransId="{A55BD326-50C1-3244-8525-53F32A716341}"/>
    <dgm:cxn modelId="{79C83504-05B7-934E-8C1F-6F4D7006F5EF}" type="presOf" srcId="{306A5B42-3285-6E46-9E65-FEDB8708DDD0}" destId="{24290DD8-8639-0E43-B6CE-286B989F77A0}" srcOrd="0" destOrd="0" presId="urn:microsoft.com/office/officeart/2005/8/layout/arrow5"/>
    <dgm:cxn modelId="{80BCE059-4DEB-1C4F-99D4-80B2A7039659}" srcId="{B5C120CF-CD65-C34D-93EF-DBFB9C60CA85}" destId="{6B79A403-23A9-EB4E-A2D5-EC4BAEA78241}" srcOrd="0" destOrd="0" parTransId="{5E85F434-B5A7-5B45-9E26-9FB2A0335A8E}" sibTransId="{B4FC56C0-C36F-8748-A529-08EEB7CD9CDB}"/>
    <dgm:cxn modelId="{B5E2BD95-263E-4B4D-B189-74E16D77AE13}" type="presOf" srcId="{B5C120CF-CD65-C34D-93EF-DBFB9C60CA85}" destId="{4EB27E23-96A2-604A-BD74-998A02438AB0}" srcOrd="0" destOrd="0" presId="urn:microsoft.com/office/officeart/2005/8/layout/arrow5"/>
    <dgm:cxn modelId="{22FACE5C-F519-0947-AD16-79917AEDAE69}" type="presParOf" srcId="{4EB27E23-96A2-604A-BD74-998A02438AB0}" destId="{CADFB918-2468-7B48-9E93-22A504CA4D56}" srcOrd="0" destOrd="0" presId="urn:microsoft.com/office/officeart/2005/8/layout/arrow5"/>
    <dgm:cxn modelId="{7E8ACCF1-60C5-9548-B5A7-70410A0A6CE7}" type="presParOf" srcId="{4EB27E23-96A2-604A-BD74-998A02438AB0}" destId="{24290DD8-8639-0E43-B6CE-286B989F77A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1BAA2B-31E0-604B-A66D-E7EE771C36B8}"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A755FA71-4188-1544-A72D-864D5D083209}">
      <dgm:prSet phldrT="[Text]"/>
      <dgm:spPr/>
      <dgm:t>
        <a:bodyPr/>
        <a:lstStyle/>
        <a:p>
          <a:r>
            <a:rPr lang="en-US" dirty="0"/>
            <a:t>Loving</a:t>
          </a:r>
        </a:p>
      </dgm:t>
    </dgm:pt>
    <dgm:pt modelId="{4A095118-D17C-124F-B042-E9DAF005798F}" type="parTrans" cxnId="{29AA51CA-ED3E-2A42-BC0F-15B658A37431}">
      <dgm:prSet/>
      <dgm:spPr/>
      <dgm:t>
        <a:bodyPr/>
        <a:lstStyle/>
        <a:p>
          <a:endParaRPr lang="en-US"/>
        </a:p>
      </dgm:t>
    </dgm:pt>
    <dgm:pt modelId="{4B385EA5-58A2-6A48-B339-440A2A1BFA5C}" type="sibTrans" cxnId="{29AA51CA-ED3E-2A42-BC0F-15B658A37431}">
      <dgm:prSet/>
      <dgm:spPr/>
      <dgm:t>
        <a:bodyPr/>
        <a:lstStyle/>
        <a:p>
          <a:endParaRPr lang="en-US"/>
        </a:p>
      </dgm:t>
    </dgm:pt>
    <dgm:pt modelId="{7727CF29-F5A6-8344-824A-888A8BD1E9F2}">
      <dgm:prSet phldrT="[Text]"/>
      <dgm:spPr/>
      <dgm:t>
        <a:bodyPr/>
        <a:lstStyle/>
        <a:p>
          <a:r>
            <a:rPr lang="en-US" dirty="0"/>
            <a:t>Glory sightings</a:t>
          </a:r>
        </a:p>
      </dgm:t>
    </dgm:pt>
    <dgm:pt modelId="{C47258CE-B5E7-4B46-982E-7E2815E1A472}" type="parTrans" cxnId="{B021DBC4-B0C4-5744-943C-6442EC1AF519}">
      <dgm:prSet/>
      <dgm:spPr/>
      <dgm:t>
        <a:bodyPr/>
        <a:lstStyle/>
        <a:p>
          <a:endParaRPr lang="en-US"/>
        </a:p>
      </dgm:t>
    </dgm:pt>
    <dgm:pt modelId="{845BB814-987E-F744-9ACD-60759D2D8BC7}" type="sibTrans" cxnId="{B021DBC4-B0C4-5744-943C-6442EC1AF519}">
      <dgm:prSet/>
      <dgm:spPr/>
      <dgm:t>
        <a:bodyPr/>
        <a:lstStyle/>
        <a:p>
          <a:endParaRPr lang="en-US"/>
        </a:p>
      </dgm:t>
    </dgm:pt>
    <dgm:pt modelId="{946106F8-9B41-0545-BF61-E22D2BC2AAFC}">
      <dgm:prSet phldrT="[Text]"/>
      <dgm:spPr/>
      <dgm:t>
        <a:bodyPr/>
        <a:lstStyle/>
        <a:p>
          <a:r>
            <a:rPr lang="en-US" dirty="0"/>
            <a:t>Learning </a:t>
          </a:r>
        </a:p>
      </dgm:t>
    </dgm:pt>
    <dgm:pt modelId="{E03D3C0B-4C02-544D-ABB4-0AEB5C60523F}" type="parTrans" cxnId="{3DB2C2B8-77A1-5540-9094-746CC19E7B01}">
      <dgm:prSet/>
      <dgm:spPr/>
      <dgm:t>
        <a:bodyPr/>
        <a:lstStyle/>
        <a:p>
          <a:endParaRPr lang="en-US"/>
        </a:p>
      </dgm:t>
    </dgm:pt>
    <dgm:pt modelId="{A900F219-A6E0-DA4D-A377-D011D023936A}" type="sibTrans" cxnId="{3DB2C2B8-77A1-5540-9094-746CC19E7B01}">
      <dgm:prSet/>
      <dgm:spPr/>
      <dgm:t>
        <a:bodyPr/>
        <a:lstStyle/>
        <a:p>
          <a:endParaRPr lang="en-US"/>
        </a:p>
      </dgm:t>
    </dgm:pt>
    <dgm:pt modelId="{E4F7482E-4C7F-EB46-8396-4690FA7DEC6D}">
      <dgm:prSet phldrT="[Text]"/>
      <dgm:spPr/>
      <dgm:t>
        <a:bodyPr/>
        <a:lstStyle/>
        <a:p>
          <a:r>
            <a:rPr lang="en-US" dirty="0"/>
            <a:t>Clarifying our ‘why’ (values, mission, vision)</a:t>
          </a:r>
        </a:p>
      </dgm:t>
    </dgm:pt>
    <dgm:pt modelId="{24114211-4113-4542-9DA6-82A889746D33}" type="parTrans" cxnId="{BC45A972-79D2-4349-8CF2-B24C5EEA3EA0}">
      <dgm:prSet/>
      <dgm:spPr/>
      <dgm:t>
        <a:bodyPr/>
        <a:lstStyle/>
        <a:p>
          <a:endParaRPr lang="en-US"/>
        </a:p>
      </dgm:t>
    </dgm:pt>
    <dgm:pt modelId="{686A4855-5EB7-BA4D-8603-7469077AA412}" type="sibTrans" cxnId="{BC45A972-79D2-4349-8CF2-B24C5EEA3EA0}">
      <dgm:prSet/>
      <dgm:spPr/>
      <dgm:t>
        <a:bodyPr/>
        <a:lstStyle/>
        <a:p>
          <a:endParaRPr lang="en-US"/>
        </a:p>
      </dgm:t>
    </dgm:pt>
    <dgm:pt modelId="{E8F0715C-3CB6-9247-A756-3823E91C6F70}">
      <dgm:prSet phldrT="[Text]"/>
      <dgm:spPr/>
      <dgm:t>
        <a:bodyPr/>
        <a:lstStyle/>
        <a:p>
          <a:r>
            <a:rPr lang="en-US" dirty="0"/>
            <a:t>Leading</a:t>
          </a:r>
        </a:p>
      </dgm:t>
    </dgm:pt>
    <dgm:pt modelId="{8DD5A913-22FE-ED46-84F3-7FE1A2EFB0D7}" type="parTrans" cxnId="{D26A50B2-F074-B345-84B9-6325A037679D}">
      <dgm:prSet/>
      <dgm:spPr/>
      <dgm:t>
        <a:bodyPr/>
        <a:lstStyle/>
        <a:p>
          <a:endParaRPr lang="en-US"/>
        </a:p>
      </dgm:t>
    </dgm:pt>
    <dgm:pt modelId="{9577102A-DBCA-E942-88A0-8A76D87E893F}" type="sibTrans" cxnId="{D26A50B2-F074-B345-84B9-6325A037679D}">
      <dgm:prSet/>
      <dgm:spPr/>
      <dgm:t>
        <a:bodyPr/>
        <a:lstStyle/>
        <a:p>
          <a:endParaRPr lang="en-US"/>
        </a:p>
      </dgm:t>
    </dgm:pt>
    <dgm:pt modelId="{A4C12D7C-3B17-4B4E-9FEB-8B301DA08905}">
      <dgm:prSet phldrT="[Text]"/>
      <dgm:spPr/>
      <dgm:t>
        <a:bodyPr/>
        <a:lstStyle/>
        <a:p>
          <a:r>
            <a:rPr lang="en-US" dirty="0"/>
            <a:t>Experimenting</a:t>
          </a:r>
        </a:p>
      </dgm:t>
    </dgm:pt>
    <dgm:pt modelId="{5E268395-96DC-494D-8B21-F3BD6FD53F43}" type="parTrans" cxnId="{B1F80477-9C67-0E44-B9C4-8201CD59C8BA}">
      <dgm:prSet/>
      <dgm:spPr/>
      <dgm:t>
        <a:bodyPr/>
        <a:lstStyle/>
        <a:p>
          <a:endParaRPr lang="en-US"/>
        </a:p>
      </dgm:t>
    </dgm:pt>
    <dgm:pt modelId="{93ADD1FF-E084-F74E-B6E2-D76EFE0E74F2}" type="sibTrans" cxnId="{B1F80477-9C67-0E44-B9C4-8201CD59C8BA}">
      <dgm:prSet/>
      <dgm:spPr/>
      <dgm:t>
        <a:bodyPr/>
        <a:lstStyle/>
        <a:p>
          <a:endParaRPr lang="en-US"/>
        </a:p>
      </dgm:t>
    </dgm:pt>
    <dgm:pt modelId="{84EED555-C564-074F-ABAB-DC950515F98D}">
      <dgm:prSet phldrT="[Text]"/>
      <dgm:spPr/>
      <dgm:t>
        <a:bodyPr/>
        <a:lstStyle/>
        <a:p>
          <a:r>
            <a:rPr lang="en-US" dirty="0"/>
            <a:t>Accountability</a:t>
          </a:r>
        </a:p>
      </dgm:t>
    </dgm:pt>
    <dgm:pt modelId="{BB17A302-17CC-734F-9D24-5791D97AA514}" type="parTrans" cxnId="{21034553-21BD-8B44-9AA0-104322CC397C}">
      <dgm:prSet/>
      <dgm:spPr/>
      <dgm:t>
        <a:bodyPr/>
        <a:lstStyle/>
        <a:p>
          <a:endParaRPr lang="en-US"/>
        </a:p>
      </dgm:t>
    </dgm:pt>
    <dgm:pt modelId="{CD692E09-BC66-9841-8DBC-0F1B5A8BDC57}" type="sibTrans" cxnId="{21034553-21BD-8B44-9AA0-104322CC397C}">
      <dgm:prSet/>
      <dgm:spPr/>
      <dgm:t>
        <a:bodyPr/>
        <a:lstStyle/>
        <a:p>
          <a:endParaRPr lang="en-US"/>
        </a:p>
      </dgm:t>
    </dgm:pt>
    <dgm:pt modelId="{CB5E754B-12A7-AF46-AC43-EED76EC14B59}">
      <dgm:prSet phldrT="[Text]"/>
      <dgm:spPr/>
      <dgm:t>
        <a:bodyPr/>
        <a:lstStyle/>
        <a:p>
          <a:endParaRPr lang="en-US" dirty="0"/>
        </a:p>
      </dgm:t>
    </dgm:pt>
    <dgm:pt modelId="{EE973328-3967-324E-B38E-B68220C8D331}" type="parTrans" cxnId="{23041A3B-2F38-6345-851C-07F691031951}">
      <dgm:prSet/>
      <dgm:spPr/>
      <dgm:t>
        <a:bodyPr/>
        <a:lstStyle/>
        <a:p>
          <a:endParaRPr lang="en-US"/>
        </a:p>
      </dgm:t>
    </dgm:pt>
    <dgm:pt modelId="{44BB90F9-1AF7-D844-98BA-8328011E83BE}" type="sibTrans" cxnId="{23041A3B-2F38-6345-851C-07F691031951}">
      <dgm:prSet/>
      <dgm:spPr/>
      <dgm:t>
        <a:bodyPr/>
        <a:lstStyle/>
        <a:p>
          <a:endParaRPr lang="en-US"/>
        </a:p>
      </dgm:t>
    </dgm:pt>
    <dgm:pt modelId="{5B9351CB-161B-7F40-8AF5-D863558C8555}">
      <dgm:prSet phldrT="[Text]"/>
      <dgm:spPr/>
      <dgm:t>
        <a:bodyPr/>
        <a:lstStyle/>
        <a:p>
          <a:r>
            <a:rPr lang="en-US" dirty="0"/>
            <a:t>Prayer</a:t>
          </a:r>
        </a:p>
      </dgm:t>
    </dgm:pt>
    <dgm:pt modelId="{E3649F26-DDC2-D641-BC10-B09239259F2B}" type="parTrans" cxnId="{C94FDD09-955D-F843-99A5-57F56C3E813F}">
      <dgm:prSet/>
      <dgm:spPr/>
      <dgm:t>
        <a:bodyPr/>
        <a:lstStyle/>
        <a:p>
          <a:endParaRPr lang="en-US"/>
        </a:p>
      </dgm:t>
    </dgm:pt>
    <dgm:pt modelId="{8CA48EDB-7058-404B-8E76-67E15097E883}" type="sibTrans" cxnId="{C94FDD09-955D-F843-99A5-57F56C3E813F}">
      <dgm:prSet/>
      <dgm:spPr/>
      <dgm:t>
        <a:bodyPr/>
        <a:lstStyle/>
        <a:p>
          <a:endParaRPr lang="en-US"/>
        </a:p>
      </dgm:t>
    </dgm:pt>
    <dgm:pt modelId="{2ECFD7EC-42E9-154B-AC43-757B990038A3}">
      <dgm:prSet phldrT="[Text]"/>
      <dgm:spPr/>
      <dgm:t>
        <a:bodyPr/>
        <a:lstStyle/>
        <a:p>
          <a:r>
            <a:rPr lang="en-US" dirty="0"/>
            <a:t>Clarifying current reality</a:t>
          </a:r>
        </a:p>
      </dgm:t>
    </dgm:pt>
    <dgm:pt modelId="{A19CC128-F7CF-F74B-96C6-F18A286693C7}" type="parTrans" cxnId="{DAFE8734-EB94-5849-8EF1-0F6A84B9F4B8}">
      <dgm:prSet/>
      <dgm:spPr/>
      <dgm:t>
        <a:bodyPr/>
        <a:lstStyle/>
        <a:p>
          <a:endParaRPr lang="en-US"/>
        </a:p>
      </dgm:t>
    </dgm:pt>
    <dgm:pt modelId="{7726866D-A5F6-ED49-9157-DE6B4D032932}" type="sibTrans" cxnId="{DAFE8734-EB94-5849-8EF1-0F6A84B9F4B8}">
      <dgm:prSet/>
      <dgm:spPr/>
      <dgm:t>
        <a:bodyPr/>
        <a:lstStyle/>
        <a:p>
          <a:endParaRPr lang="en-US"/>
        </a:p>
      </dgm:t>
    </dgm:pt>
    <dgm:pt modelId="{E6C65C50-89C5-4B42-8728-CBC3AB5506B3}">
      <dgm:prSet phldrT="[Text]"/>
      <dgm:spPr/>
      <dgm:t>
        <a:bodyPr/>
        <a:lstStyle/>
        <a:p>
          <a:r>
            <a:rPr lang="en-US" dirty="0"/>
            <a:t>Continual Improvement</a:t>
          </a:r>
        </a:p>
      </dgm:t>
    </dgm:pt>
    <dgm:pt modelId="{1FA7548E-303E-ED43-BB70-4F3417D75FA6}" type="parTrans" cxnId="{975894EB-28E3-F448-97C9-83D91266FA9D}">
      <dgm:prSet/>
      <dgm:spPr/>
    </dgm:pt>
    <dgm:pt modelId="{59B57125-78CA-A34A-BDB3-F765AF092819}" type="sibTrans" cxnId="{975894EB-28E3-F448-97C9-83D91266FA9D}">
      <dgm:prSet/>
      <dgm:spPr/>
    </dgm:pt>
    <dgm:pt modelId="{66656113-494B-4D47-BAD0-6F5F4BC1FCD5}" type="pres">
      <dgm:prSet presAssocID="{241BAA2B-31E0-604B-A66D-E7EE771C36B8}" presName="rootnode" presStyleCnt="0">
        <dgm:presLayoutVars>
          <dgm:chMax/>
          <dgm:chPref/>
          <dgm:dir/>
          <dgm:animLvl val="lvl"/>
        </dgm:presLayoutVars>
      </dgm:prSet>
      <dgm:spPr/>
      <dgm:t>
        <a:bodyPr/>
        <a:lstStyle/>
        <a:p>
          <a:endParaRPr lang="en-US"/>
        </a:p>
      </dgm:t>
    </dgm:pt>
    <dgm:pt modelId="{88398709-6405-7047-812C-FB0F252D288B}" type="pres">
      <dgm:prSet presAssocID="{A755FA71-4188-1544-A72D-864D5D083209}" presName="composite" presStyleCnt="0"/>
      <dgm:spPr/>
    </dgm:pt>
    <dgm:pt modelId="{C9C4CCF0-6860-9448-8A25-66EF7C494117}" type="pres">
      <dgm:prSet presAssocID="{A755FA71-4188-1544-A72D-864D5D083209}" presName="LShape" presStyleLbl="alignNode1" presStyleIdx="0" presStyleCnt="5"/>
      <dgm:spPr/>
    </dgm:pt>
    <dgm:pt modelId="{43F94173-E1B1-CB47-8AA5-A9A04BE43BD9}" type="pres">
      <dgm:prSet presAssocID="{A755FA71-4188-1544-A72D-864D5D083209}" presName="ParentText" presStyleLbl="revTx" presStyleIdx="0" presStyleCnt="3">
        <dgm:presLayoutVars>
          <dgm:chMax val="0"/>
          <dgm:chPref val="0"/>
          <dgm:bulletEnabled val="1"/>
        </dgm:presLayoutVars>
      </dgm:prSet>
      <dgm:spPr/>
      <dgm:t>
        <a:bodyPr/>
        <a:lstStyle/>
        <a:p>
          <a:endParaRPr lang="en-US"/>
        </a:p>
      </dgm:t>
    </dgm:pt>
    <dgm:pt modelId="{73BDD4EC-A869-1942-9F85-000765FB8664}" type="pres">
      <dgm:prSet presAssocID="{A755FA71-4188-1544-A72D-864D5D083209}" presName="Triangle" presStyleLbl="alignNode1" presStyleIdx="1" presStyleCnt="5"/>
      <dgm:spPr/>
    </dgm:pt>
    <dgm:pt modelId="{4238DC31-453B-E14F-B1D8-C949DCA16888}" type="pres">
      <dgm:prSet presAssocID="{4B385EA5-58A2-6A48-B339-440A2A1BFA5C}" presName="sibTrans" presStyleCnt="0"/>
      <dgm:spPr/>
    </dgm:pt>
    <dgm:pt modelId="{8DC29F6D-687D-6243-B9E1-97E6A468A08C}" type="pres">
      <dgm:prSet presAssocID="{4B385EA5-58A2-6A48-B339-440A2A1BFA5C}" presName="space" presStyleCnt="0"/>
      <dgm:spPr/>
    </dgm:pt>
    <dgm:pt modelId="{1CF00949-A6A9-E944-A7A1-0C7857CC4526}" type="pres">
      <dgm:prSet presAssocID="{946106F8-9B41-0545-BF61-E22D2BC2AAFC}" presName="composite" presStyleCnt="0"/>
      <dgm:spPr/>
    </dgm:pt>
    <dgm:pt modelId="{E779698A-0709-4244-83E8-DAECA6B49487}" type="pres">
      <dgm:prSet presAssocID="{946106F8-9B41-0545-BF61-E22D2BC2AAFC}" presName="LShape" presStyleLbl="alignNode1" presStyleIdx="2" presStyleCnt="5"/>
      <dgm:spPr/>
    </dgm:pt>
    <dgm:pt modelId="{2D69614A-C2A1-284C-B83C-C290C9902AAE}" type="pres">
      <dgm:prSet presAssocID="{946106F8-9B41-0545-BF61-E22D2BC2AAFC}" presName="ParentText" presStyleLbl="revTx" presStyleIdx="1" presStyleCnt="3">
        <dgm:presLayoutVars>
          <dgm:chMax val="0"/>
          <dgm:chPref val="0"/>
          <dgm:bulletEnabled val="1"/>
        </dgm:presLayoutVars>
      </dgm:prSet>
      <dgm:spPr/>
      <dgm:t>
        <a:bodyPr/>
        <a:lstStyle/>
        <a:p>
          <a:endParaRPr lang="en-US"/>
        </a:p>
      </dgm:t>
    </dgm:pt>
    <dgm:pt modelId="{2D7C3BC2-B7C2-C640-97D6-8CC4CB2B1F9B}" type="pres">
      <dgm:prSet presAssocID="{946106F8-9B41-0545-BF61-E22D2BC2AAFC}" presName="Triangle" presStyleLbl="alignNode1" presStyleIdx="3" presStyleCnt="5"/>
      <dgm:spPr/>
    </dgm:pt>
    <dgm:pt modelId="{DFA35429-DC32-6448-AAA4-D9ED322AF021}" type="pres">
      <dgm:prSet presAssocID="{A900F219-A6E0-DA4D-A377-D011D023936A}" presName="sibTrans" presStyleCnt="0"/>
      <dgm:spPr/>
    </dgm:pt>
    <dgm:pt modelId="{22DBE773-1F7A-3B49-B9B0-077773231492}" type="pres">
      <dgm:prSet presAssocID="{A900F219-A6E0-DA4D-A377-D011D023936A}" presName="space" presStyleCnt="0"/>
      <dgm:spPr/>
    </dgm:pt>
    <dgm:pt modelId="{D5B5A48F-3EC2-164E-BEB3-A861401A56A6}" type="pres">
      <dgm:prSet presAssocID="{E8F0715C-3CB6-9247-A756-3823E91C6F70}" presName="composite" presStyleCnt="0"/>
      <dgm:spPr/>
    </dgm:pt>
    <dgm:pt modelId="{2E534B76-6D35-5B44-9C02-9E2D60BAE91E}" type="pres">
      <dgm:prSet presAssocID="{E8F0715C-3CB6-9247-A756-3823E91C6F70}" presName="LShape" presStyleLbl="alignNode1" presStyleIdx="4" presStyleCnt="5"/>
      <dgm:spPr/>
    </dgm:pt>
    <dgm:pt modelId="{2564E366-B0D2-994B-BE78-6C59FDEE3C55}" type="pres">
      <dgm:prSet presAssocID="{E8F0715C-3CB6-9247-A756-3823E91C6F70}" presName="ParentText" presStyleLbl="revTx" presStyleIdx="2" presStyleCnt="3">
        <dgm:presLayoutVars>
          <dgm:chMax val="0"/>
          <dgm:chPref val="0"/>
          <dgm:bulletEnabled val="1"/>
        </dgm:presLayoutVars>
      </dgm:prSet>
      <dgm:spPr/>
      <dgm:t>
        <a:bodyPr/>
        <a:lstStyle/>
        <a:p>
          <a:endParaRPr lang="en-US"/>
        </a:p>
      </dgm:t>
    </dgm:pt>
  </dgm:ptLst>
  <dgm:cxnLst>
    <dgm:cxn modelId="{B1F80477-9C67-0E44-B9C4-8201CD59C8BA}" srcId="{E8F0715C-3CB6-9247-A756-3823E91C6F70}" destId="{A4C12D7C-3B17-4B4E-9FEB-8B301DA08905}" srcOrd="0" destOrd="0" parTransId="{5E268395-96DC-494D-8B21-F3BD6FD53F43}" sibTransId="{93ADD1FF-E084-F74E-B6E2-D76EFE0E74F2}"/>
    <dgm:cxn modelId="{BC45A972-79D2-4349-8CF2-B24C5EEA3EA0}" srcId="{946106F8-9B41-0545-BF61-E22D2BC2AAFC}" destId="{E4F7482E-4C7F-EB46-8396-4690FA7DEC6D}" srcOrd="0" destOrd="0" parTransId="{24114211-4113-4542-9DA6-82A889746D33}" sibTransId="{686A4855-5EB7-BA4D-8603-7469077AA412}"/>
    <dgm:cxn modelId="{5FB741D9-B3C8-D840-ADC7-3BAB9B0EAC3E}" type="presOf" srcId="{A4C12D7C-3B17-4B4E-9FEB-8B301DA08905}" destId="{2564E366-B0D2-994B-BE78-6C59FDEE3C55}" srcOrd="0" destOrd="1" presId="urn:microsoft.com/office/officeart/2009/3/layout/StepUpProcess"/>
    <dgm:cxn modelId="{B021DBC4-B0C4-5744-943C-6442EC1AF519}" srcId="{A755FA71-4188-1544-A72D-864D5D083209}" destId="{7727CF29-F5A6-8344-824A-888A8BD1E9F2}" srcOrd="0" destOrd="0" parTransId="{C47258CE-B5E7-4B46-982E-7E2815E1A472}" sibTransId="{845BB814-987E-F744-9ACD-60759D2D8BC7}"/>
    <dgm:cxn modelId="{DF56CE37-D65F-F549-8B9F-BD3FAC5E9396}" type="presOf" srcId="{A755FA71-4188-1544-A72D-864D5D083209}" destId="{43F94173-E1B1-CB47-8AA5-A9A04BE43BD9}" srcOrd="0" destOrd="0" presId="urn:microsoft.com/office/officeart/2009/3/layout/StepUpProcess"/>
    <dgm:cxn modelId="{C325C64C-F17A-764C-9AAF-22CEBB199ACB}" type="presOf" srcId="{E8F0715C-3CB6-9247-A756-3823E91C6F70}" destId="{2564E366-B0D2-994B-BE78-6C59FDEE3C55}" srcOrd="0" destOrd="0" presId="urn:microsoft.com/office/officeart/2009/3/layout/StepUpProcess"/>
    <dgm:cxn modelId="{D26A50B2-F074-B345-84B9-6325A037679D}" srcId="{241BAA2B-31E0-604B-A66D-E7EE771C36B8}" destId="{E8F0715C-3CB6-9247-A756-3823E91C6F70}" srcOrd="2" destOrd="0" parTransId="{8DD5A913-22FE-ED46-84F3-7FE1A2EFB0D7}" sibTransId="{9577102A-DBCA-E942-88A0-8A76D87E893F}"/>
    <dgm:cxn modelId="{D0F690C7-64B1-F946-AC35-4A2309F13BCC}" type="presOf" srcId="{E6C65C50-89C5-4B42-8728-CBC3AB5506B3}" destId="{2564E366-B0D2-994B-BE78-6C59FDEE3C55}" srcOrd="0" destOrd="2" presId="urn:microsoft.com/office/officeart/2009/3/layout/StepUpProcess"/>
    <dgm:cxn modelId="{C30C3CE6-69DD-9144-AB0E-BEB6630D84EF}" type="presOf" srcId="{7727CF29-F5A6-8344-824A-888A8BD1E9F2}" destId="{43F94173-E1B1-CB47-8AA5-A9A04BE43BD9}" srcOrd="0" destOrd="1" presId="urn:microsoft.com/office/officeart/2009/3/layout/StepUpProcess"/>
    <dgm:cxn modelId="{1BCF48C0-A65A-0C43-B89D-408DCD441A7B}" type="presOf" srcId="{CB5E754B-12A7-AF46-AC43-EED76EC14B59}" destId="{43F94173-E1B1-CB47-8AA5-A9A04BE43BD9}" srcOrd="0" destOrd="4" presId="urn:microsoft.com/office/officeart/2009/3/layout/StepUpProcess"/>
    <dgm:cxn modelId="{23041A3B-2F38-6345-851C-07F691031951}" srcId="{A755FA71-4188-1544-A72D-864D5D083209}" destId="{CB5E754B-12A7-AF46-AC43-EED76EC14B59}" srcOrd="3" destOrd="0" parTransId="{EE973328-3967-324E-B38E-B68220C8D331}" sibTransId="{44BB90F9-1AF7-D844-98BA-8328011E83BE}"/>
    <dgm:cxn modelId="{21034553-21BD-8B44-9AA0-104322CC397C}" srcId="{A755FA71-4188-1544-A72D-864D5D083209}" destId="{84EED555-C564-074F-ABAB-DC950515F98D}" srcOrd="1" destOrd="0" parTransId="{BB17A302-17CC-734F-9D24-5791D97AA514}" sibTransId="{CD692E09-BC66-9841-8DBC-0F1B5A8BDC57}"/>
    <dgm:cxn modelId="{3DB2C2B8-77A1-5540-9094-746CC19E7B01}" srcId="{241BAA2B-31E0-604B-A66D-E7EE771C36B8}" destId="{946106F8-9B41-0545-BF61-E22D2BC2AAFC}" srcOrd="1" destOrd="0" parTransId="{E03D3C0B-4C02-544D-ABB4-0AEB5C60523F}" sibTransId="{A900F219-A6E0-DA4D-A377-D011D023936A}"/>
    <dgm:cxn modelId="{C94FDD09-955D-F843-99A5-57F56C3E813F}" srcId="{A755FA71-4188-1544-A72D-864D5D083209}" destId="{5B9351CB-161B-7F40-8AF5-D863558C8555}" srcOrd="2" destOrd="0" parTransId="{E3649F26-DDC2-D641-BC10-B09239259F2B}" sibTransId="{8CA48EDB-7058-404B-8E76-67E15097E883}"/>
    <dgm:cxn modelId="{DAFE8734-EB94-5849-8EF1-0F6A84B9F4B8}" srcId="{946106F8-9B41-0545-BF61-E22D2BC2AAFC}" destId="{2ECFD7EC-42E9-154B-AC43-757B990038A3}" srcOrd="1" destOrd="0" parTransId="{A19CC128-F7CF-F74B-96C6-F18A286693C7}" sibTransId="{7726866D-A5F6-ED49-9157-DE6B4D032932}"/>
    <dgm:cxn modelId="{4E551B7A-F7AA-CA47-8BAF-182746750B09}" type="presOf" srcId="{946106F8-9B41-0545-BF61-E22D2BC2AAFC}" destId="{2D69614A-C2A1-284C-B83C-C290C9902AAE}" srcOrd="0" destOrd="0" presId="urn:microsoft.com/office/officeart/2009/3/layout/StepUpProcess"/>
    <dgm:cxn modelId="{A2A24AD5-B7E3-F74F-84A6-1171D59F94AF}" type="presOf" srcId="{E4F7482E-4C7F-EB46-8396-4690FA7DEC6D}" destId="{2D69614A-C2A1-284C-B83C-C290C9902AAE}" srcOrd="0" destOrd="1" presId="urn:microsoft.com/office/officeart/2009/3/layout/StepUpProcess"/>
    <dgm:cxn modelId="{975894EB-28E3-F448-97C9-83D91266FA9D}" srcId="{E8F0715C-3CB6-9247-A756-3823E91C6F70}" destId="{E6C65C50-89C5-4B42-8728-CBC3AB5506B3}" srcOrd="1" destOrd="0" parTransId="{1FA7548E-303E-ED43-BB70-4F3417D75FA6}" sibTransId="{59B57125-78CA-A34A-BDB3-F765AF092819}"/>
    <dgm:cxn modelId="{9DDFE054-4BF1-3D45-8224-8E7CD5C4086A}" type="presOf" srcId="{5B9351CB-161B-7F40-8AF5-D863558C8555}" destId="{43F94173-E1B1-CB47-8AA5-A9A04BE43BD9}" srcOrd="0" destOrd="3" presId="urn:microsoft.com/office/officeart/2009/3/layout/StepUpProcess"/>
    <dgm:cxn modelId="{83D8FEFE-D3BA-204B-8AA6-92DD4526330B}" type="presOf" srcId="{2ECFD7EC-42E9-154B-AC43-757B990038A3}" destId="{2D69614A-C2A1-284C-B83C-C290C9902AAE}" srcOrd="0" destOrd="2" presId="urn:microsoft.com/office/officeart/2009/3/layout/StepUpProcess"/>
    <dgm:cxn modelId="{5E0971AF-6B72-274D-95D6-DED0DFD88985}" type="presOf" srcId="{241BAA2B-31E0-604B-A66D-E7EE771C36B8}" destId="{66656113-494B-4D47-BAD0-6F5F4BC1FCD5}" srcOrd="0" destOrd="0" presId="urn:microsoft.com/office/officeart/2009/3/layout/StepUpProcess"/>
    <dgm:cxn modelId="{29AA51CA-ED3E-2A42-BC0F-15B658A37431}" srcId="{241BAA2B-31E0-604B-A66D-E7EE771C36B8}" destId="{A755FA71-4188-1544-A72D-864D5D083209}" srcOrd="0" destOrd="0" parTransId="{4A095118-D17C-124F-B042-E9DAF005798F}" sibTransId="{4B385EA5-58A2-6A48-B339-440A2A1BFA5C}"/>
    <dgm:cxn modelId="{8702645E-4E82-E945-89AD-731482C1BDAB}" type="presOf" srcId="{84EED555-C564-074F-ABAB-DC950515F98D}" destId="{43F94173-E1B1-CB47-8AA5-A9A04BE43BD9}" srcOrd="0" destOrd="2" presId="urn:microsoft.com/office/officeart/2009/3/layout/StepUpProcess"/>
    <dgm:cxn modelId="{AB60BCD9-881E-F14F-A651-3A167E304BF3}" type="presParOf" srcId="{66656113-494B-4D47-BAD0-6F5F4BC1FCD5}" destId="{88398709-6405-7047-812C-FB0F252D288B}" srcOrd="0" destOrd="0" presId="urn:microsoft.com/office/officeart/2009/3/layout/StepUpProcess"/>
    <dgm:cxn modelId="{21A6F32C-D6ED-E74E-A079-FFEE5B4E9BDE}" type="presParOf" srcId="{88398709-6405-7047-812C-FB0F252D288B}" destId="{C9C4CCF0-6860-9448-8A25-66EF7C494117}" srcOrd="0" destOrd="0" presId="urn:microsoft.com/office/officeart/2009/3/layout/StepUpProcess"/>
    <dgm:cxn modelId="{797FCB38-2B96-E84C-98AB-81613461B3BC}" type="presParOf" srcId="{88398709-6405-7047-812C-FB0F252D288B}" destId="{43F94173-E1B1-CB47-8AA5-A9A04BE43BD9}" srcOrd="1" destOrd="0" presId="urn:microsoft.com/office/officeart/2009/3/layout/StepUpProcess"/>
    <dgm:cxn modelId="{5C750FA0-9816-5543-B9B1-29FE0D28308A}" type="presParOf" srcId="{88398709-6405-7047-812C-FB0F252D288B}" destId="{73BDD4EC-A869-1942-9F85-000765FB8664}" srcOrd="2" destOrd="0" presId="urn:microsoft.com/office/officeart/2009/3/layout/StepUpProcess"/>
    <dgm:cxn modelId="{B748141E-7229-E444-A76F-CD982370BB6A}" type="presParOf" srcId="{66656113-494B-4D47-BAD0-6F5F4BC1FCD5}" destId="{4238DC31-453B-E14F-B1D8-C949DCA16888}" srcOrd="1" destOrd="0" presId="urn:microsoft.com/office/officeart/2009/3/layout/StepUpProcess"/>
    <dgm:cxn modelId="{B4387A37-6F6A-D444-85DF-4BF2E8426171}" type="presParOf" srcId="{4238DC31-453B-E14F-B1D8-C949DCA16888}" destId="{8DC29F6D-687D-6243-B9E1-97E6A468A08C}" srcOrd="0" destOrd="0" presId="urn:microsoft.com/office/officeart/2009/3/layout/StepUpProcess"/>
    <dgm:cxn modelId="{F7238163-AF5D-F346-94C2-8DAB28517FB4}" type="presParOf" srcId="{66656113-494B-4D47-BAD0-6F5F4BC1FCD5}" destId="{1CF00949-A6A9-E944-A7A1-0C7857CC4526}" srcOrd="2" destOrd="0" presId="urn:microsoft.com/office/officeart/2009/3/layout/StepUpProcess"/>
    <dgm:cxn modelId="{9016E10B-EC3D-BB40-BDA5-5338B43BAA18}" type="presParOf" srcId="{1CF00949-A6A9-E944-A7A1-0C7857CC4526}" destId="{E779698A-0709-4244-83E8-DAECA6B49487}" srcOrd="0" destOrd="0" presId="urn:microsoft.com/office/officeart/2009/3/layout/StepUpProcess"/>
    <dgm:cxn modelId="{DF2AE609-FA25-CA44-81FE-6A02C07AB7AC}" type="presParOf" srcId="{1CF00949-A6A9-E944-A7A1-0C7857CC4526}" destId="{2D69614A-C2A1-284C-B83C-C290C9902AAE}" srcOrd="1" destOrd="0" presId="urn:microsoft.com/office/officeart/2009/3/layout/StepUpProcess"/>
    <dgm:cxn modelId="{6AB1E048-689E-BB4A-9E8A-340FB8D54E52}" type="presParOf" srcId="{1CF00949-A6A9-E944-A7A1-0C7857CC4526}" destId="{2D7C3BC2-B7C2-C640-97D6-8CC4CB2B1F9B}" srcOrd="2" destOrd="0" presId="urn:microsoft.com/office/officeart/2009/3/layout/StepUpProcess"/>
    <dgm:cxn modelId="{71C30316-AF7E-8044-A933-264BD43E6587}" type="presParOf" srcId="{66656113-494B-4D47-BAD0-6F5F4BC1FCD5}" destId="{DFA35429-DC32-6448-AAA4-D9ED322AF021}" srcOrd="3" destOrd="0" presId="urn:microsoft.com/office/officeart/2009/3/layout/StepUpProcess"/>
    <dgm:cxn modelId="{53B39A41-012D-374F-B06B-1595C821E7A2}" type="presParOf" srcId="{DFA35429-DC32-6448-AAA4-D9ED322AF021}" destId="{22DBE773-1F7A-3B49-B9B0-077773231492}" srcOrd="0" destOrd="0" presId="urn:microsoft.com/office/officeart/2009/3/layout/StepUpProcess"/>
    <dgm:cxn modelId="{FA923AF2-AC0C-3F47-B76F-0F509405E376}" type="presParOf" srcId="{66656113-494B-4D47-BAD0-6F5F4BC1FCD5}" destId="{D5B5A48F-3EC2-164E-BEB3-A861401A56A6}" srcOrd="4" destOrd="0" presId="urn:microsoft.com/office/officeart/2009/3/layout/StepUpProcess"/>
    <dgm:cxn modelId="{6F9991DA-5F2D-8747-9EAA-FC123E1D5088}" type="presParOf" srcId="{D5B5A48F-3EC2-164E-BEB3-A861401A56A6}" destId="{2E534B76-6D35-5B44-9C02-9E2D60BAE91E}" srcOrd="0" destOrd="0" presId="urn:microsoft.com/office/officeart/2009/3/layout/StepUpProcess"/>
    <dgm:cxn modelId="{5409B979-7B5D-8C41-9BF0-CD1254D6CF98}" type="presParOf" srcId="{D5B5A48F-3EC2-164E-BEB3-A861401A56A6}" destId="{2564E366-B0D2-994B-BE78-6C59FDEE3C5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DF9E39-EB9E-9A4D-B5D5-5CBE839A40E1}" type="doc">
      <dgm:prSet loTypeId="urn:microsoft.com/office/officeart/2005/8/layout/cycle2" loCatId="" qsTypeId="urn:microsoft.com/office/officeart/2005/8/quickstyle/3D3" qsCatId="3D" csTypeId="urn:microsoft.com/office/officeart/2005/8/colors/colorful2" csCatId="colorful" phldr="1"/>
      <dgm:spPr/>
      <dgm:t>
        <a:bodyPr/>
        <a:lstStyle/>
        <a:p>
          <a:endParaRPr lang="en-US"/>
        </a:p>
      </dgm:t>
    </dgm:pt>
    <dgm:pt modelId="{5445965F-18E5-BD4D-A50C-968423E352D1}">
      <dgm:prSet phldrT="[Text]" custT="1"/>
      <dgm:spPr>
        <a:solidFill>
          <a:schemeClr val="tx1">
            <a:lumMod val="75000"/>
          </a:schemeClr>
        </a:solidFill>
      </dgm:spPr>
      <dgm:t>
        <a:bodyPr/>
        <a:lstStyle/>
        <a:p>
          <a:r>
            <a:rPr lang="en-US" sz="1800" dirty="0">
              <a:latin typeface="Verdana"/>
              <a:cs typeface="Verdana"/>
            </a:rPr>
            <a:t>Leadership: Clergy &amp; Lay</a:t>
          </a:r>
        </a:p>
      </dgm:t>
    </dgm:pt>
    <dgm:pt modelId="{F83D585C-9965-304B-9DFC-D19303B84510}" type="parTrans" cxnId="{212A14B8-620B-174B-B1E4-E7784847CF1C}">
      <dgm:prSet/>
      <dgm:spPr/>
      <dgm:t>
        <a:bodyPr/>
        <a:lstStyle/>
        <a:p>
          <a:endParaRPr lang="en-US" sz="1800">
            <a:latin typeface="Verdana"/>
            <a:cs typeface="Verdana"/>
          </a:endParaRPr>
        </a:p>
      </dgm:t>
    </dgm:pt>
    <dgm:pt modelId="{AD19C2BA-ECFF-9642-8A3E-792A0457745C}" type="sibTrans" cxnId="{212A14B8-620B-174B-B1E4-E7784847CF1C}">
      <dgm:prSet custT="1"/>
      <dgm:spPr>
        <a:solidFill>
          <a:schemeClr val="accent3"/>
        </a:solidFill>
      </dgm:spPr>
      <dgm:t>
        <a:bodyPr/>
        <a:lstStyle/>
        <a:p>
          <a:endParaRPr lang="en-US" sz="1800">
            <a:latin typeface="Verdana"/>
            <a:cs typeface="Verdana"/>
          </a:endParaRPr>
        </a:p>
      </dgm:t>
    </dgm:pt>
    <dgm:pt modelId="{8AB66BE4-6A80-6E4D-81AE-3FFBD126F170}">
      <dgm:prSet phldrT="[Text]" custT="1"/>
      <dgm:spPr>
        <a:solidFill>
          <a:schemeClr val="tx2"/>
        </a:solidFill>
      </dgm:spPr>
      <dgm:t>
        <a:bodyPr/>
        <a:lstStyle/>
        <a:p>
          <a:r>
            <a:rPr lang="en-US" sz="1800" dirty="0">
              <a:latin typeface="Verdana"/>
              <a:cs typeface="Verdana"/>
            </a:rPr>
            <a:t>Church Vitality</a:t>
          </a:r>
        </a:p>
      </dgm:t>
    </dgm:pt>
    <dgm:pt modelId="{8A411D6F-326E-8F46-8474-4FE9B615CEB3}" type="parTrans" cxnId="{A212F06E-9EE0-8C40-AF1C-838661A40A2C}">
      <dgm:prSet/>
      <dgm:spPr/>
      <dgm:t>
        <a:bodyPr/>
        <a:lstStyle/>
        <a:p>
          <a:endParaRPr lang="en-US" sz="1800">
            <a:latin typeface="Verdana"/>
            <a:cs typeface="Verdana"/>
          </a:endParaRPr>
        </a:p>
      </dgm:t>
    </dgm:pt>
    <dgm:pt modelId="{025D2249-C5F5-DA44-8C28-2ABE95DCFD53}" type="sibTrans" cxnId="{A212F06E-9EE0-8C40-AF1C-838661A40A2C}">
      <dgm:prSet custT="1"/>
      <dgm:spPr>
        <a:solidFill>
          <a:schemeClr val="accent3"/>
        </a:solidFill>
      </dgm:spPr>
      <dgm:t>
        <a:bodyPr/>
        <a:lstStyle/>
        <a:p>
          <a:endParaRPr lang="en-US" sz="1800">
            <a:latin typeface="Verdana"/>
            <a:cs typeface="Verdana"/>
          </a:endParaRPr>
        </a:p>
      </dgm:t>
    </dgm:pt>
    <dgm:pt modelId="{B5C05033-F344-E446-AB5F-3819E70BC223}">
      <dgm:prSet phldrT="[Text]" custT="1"/>
      <dgm:spPr>
        <a:solidFill>
          <a:schemeClr val="accent3"/>
        </a:solidFill>
      </dgm:spPr>
      <dgm:t>
        <a:bodyPr/>
        <a:lstStyle/>
        <a:p>
          <a:r>
            <a:rPr lang="en-US" sz="1800" dirty="0">
              <a:latin typeface="Verdana"/>
              <a:cs typeface="Verdana"/>
            </a:rPr>
            <a:t>Disciple Making in the Local Church</a:t>
          </a:r>
        </a:p>
      </dgm:t>
    </dgm:pt>
    <dgm:pt modelId="{DC0A7D95-693E-8B4A-B44B-90587973142E}" type="parTrans" cxnId="{EF1BDD52-93E0-1C4E-9D85-BDF4D3ECEAA7}">
      <dgm:prSet/>
      <dgm:spPr/>
      <dgm:t>
        <a:bodyPr/>
        <a:lstStyle/>
        <a:p>
          <a:endParaRPr lang="en-US" sz="1800">
            <a:latin typeface="Verdana"/>
            <a:cs typeface="Verdana"/>
          </a:endParaRPr>
        </a:p>
      </dgm:t>
    </dgm:pt>
    <dgm:pt modelId="{9D76D0DE-7CDC-0D41-BF30-24EFBC241FC3}" type="sibTrans" cxnId="{EF1BDD52-93E0-1C4E-9D85-BDF4D3ECEAA7}">
      <dgm:prSet custT="1"/>
      <dgm:spPr>
        <a:solidFill>
          <a:schemeClr val="accent3"/>
        </a:solidFill>
      </dgm:spPr>
      <dgm:t>
        <a:bodyPr/>
        <a:lstStyle/>
        <a:p>
          <a:endParaRPr lang="en-US" sz="1800">
            <a:latin typeface="Verdana"/>
            <a:cs typeface="Verdana"/>
          </a:endParaRPr>
        </a:p>
      </dgm:t>
    </dgm:pt>
    <dgm:pt modelId="{46496ADD-4C53-6E44-96CF-7CB9DBE58977}" type="pres">
      <dgm:prSet presAssocID="{02DF9E39-EB9E-9A4D-B5D5-5CBE839A40E1}" presName="cycle" presStyleCnt="0">
        <dgm:presLayoutVars>
          <dgm:dir/>
          <dgm:resizeHandles val="exact"/>
        </dgm:presLayoutVars>
      </dgm:prSet>
      <dgm:spPr/>
      <dgm:t>
        <a:bodyPr/>
        <a:lstStyle/>
        <a:p>
          <a:endParaRPr lang="en-US"/>
        </a:p>
      </dgm:t>
    </dgm:pt>
    <dgm:pt modelId="{3D789D86-B745-684F-A802-335C44E45C83}" type="pres">
      <dgm:prSet presAssocID="{5445965F-18E5-BD4D-A50C-968423E352D1}" presName="node" presStyleLbl="node1" presStyleIdx="0" presStyleCnt="3">
        <dgm:presLayoutVars>
          <dgm:bulletEnabled val="1"/>
        </dgm:presLayoutVars>
      </dgm:prSet>
      <dgm:spPr/>
      <dgm:t>
        <a:bodyPr/>
        <a:lstStyle/>
        <a:p>
          <a:endParaRPr lang="en-US"/>
        </a:p>
      </dgm:t>
    </dgm:pt>
    <dgm:pt modelId="{E823979D-099B-CA40-A48C-AD8E75095AEA}" type="pres">
      <dgm:prSet presAssocID="{AD19C2BA-ECFF-9642-8A3E-792A0457745C}" presName="sibTrans" presStyleLbl="sibTrans2D1" presStyleIdx="0" presStyleCnt="3"/>
      <dgm:spPr/>
      <dgm:t>
        <a:bodyPr/>
        <a:lstStyle/>
        <a:p>
          <a:endParaRPr lang="en-US"/>
        </a:p>
      </dgm:t>
    </dgm:pt>
    <dgm:pt modelId="{71238C5D-9D73-B84B-8AD8-5689482ADC8F}" type="pres">
      <dgm:prSet presAssocID="{AD19C2BA-ECFF-9642-8A3E-792A0457745C}" presName="connectorText" presStyleLbl="sibTrans2D1" presStyleIdx="0" presStyleCnt="3"/>
      <dgm:spPr/>
      <dgm:t>
        <a:bodyPr/>
        <a:lstStyle/>
        <a:p>
          <a:endParaRPr lang="en-US"/>
        </a:p>
      </dgm:t>
    </dgm:pt>
    <dgm:pt modelId="{3404FEDE-6B5B-9D4B-8470-581CFBF99B44}" type="pres">
      <dgm:prSet presAssocID="{8AB66BE4-6A80-6E4D-81AE-3FFBD126F170}" presName="node" presStyleLbl="node1" presStyleIdx="1" presStyleCnt="3">
        <dgm:presLayoutVars>
          <dgm:bulletEnabled val="1"/>
        </dgm:presLayoutVars>
      </dgm:prSet>
      <dgm:spPr/>
      <dgm:t>
        <a:bodyPr/>
        <a:lstStyle/>
        <a:p>
          <a:endParaRPr lang="en-US"/>
        </a:p>
      </dgm:t>
    </dgm:pt>
    <dgm:pt modelId="{715D4281-6234-F440-8538-82A6F9BB12F1}" type="pres">
      <dgm:prSet presAssocID="{025D2249-C5F5-DA44-8C28-2ABE95DCFD53}" presName="sibTrans" presStyleLbl="sibTrans2D1" presStyleIdx="1" presStyleCnt="3"/>
      <dgm:spPr/>
      <dgm:t>
        <a:bodyPr/>
        <a:lstStyle/>
        <a:p>
          <a:endParaRPr lang="en-US"/>
        </a:p>
      </dgm:t>
    </dgm:pt>
    <dgm:pt modelId="{53B9A2CD-DED7-C949-A3CE-09465C04CDD8}" type="pres">
      <dgm:prSet presAssocID="{025D2249-C5F5-DA44-8C28-2ABE95DCFD53}" presName="connectorText" presStyleLbl="sibTrans2D1" presStyleIdx="1" presStyleCnt="3"/>
      <dgm:spPr/>
      <dgm:t>
        <a:bodyPr/>
        <a:lstStyle/>
        <a:p>
          <a:endParaRPr lang="en-US"/>
        </a:p>
      </dgm:t>
    </dgm:pt>
    <dgm:pt modelId="{68507B8C-E33B-904D-8323-E2B3535D0511}" type="pres">
      <dgm:prSet presAssocID="{B5C05033-F344-E446-AB5F-3819E70BC223}" presName="node" presStyleLbl="node1" presStyleIdx="2" presStyleCnt="3">
        <dgm:presLayoutVars>
          <dgm:bulletEnabled val="1"/>
        </dgm:presLayoutVars>
      </dgm:prSet>
      <dgm:spPr/>
      <dgm:t>
        <a:bodyPr/>
        <a:lstStyle/>
        <a:p>
          <a:endParaRPr lang="en-US"/>
        </a:p>
      </dgm:t>
    </dgm:pt>
    <dgm:pt modelId="{D493D86B-DF41-B848-A1E0-D190FAE9DA4C}" type="pres">
      <dgm:prSet presAssocID="{9D76D0DE-7CDC-0D41-BF30-24EFBC241FC3}" presName="sibTrans" presStyleLbl="sibTrans2D1" presStyleIdx="2" presStyleCnt="3"/>
      <dgm:spPr/>
      <dgm:t>
        <a:bodyPr/>
        <a:lstStyle/>
        <a:p>
          <a:endParaRPr lang="en-US"/>
        </a:p>
      </dgm:t>
    </dgm:pt>
    <dgm:pt modelId="{6C536190-A988-ED42-B2D9-36163AAB9CA1}" type="pres">
      <dgm:prSet presAssocID="{9D76D0DE-7CDC-0D41-BF30-24EFBC241FC3}" presName="connectorText" presStyleLbl="sibTrans2D1" presStyleIdx="2" presStyleCnt="3"/>
      <dgm:spPr/>
      <dgm:t>
        <a:bodyPr/>
        <a:lstStyle/>
        <a:p>
          <a:endParaRPr lang="en-US"/>
        </a:p>
      </dgm:t>
    </dgm:pt>
  </dgm:ptLst>
  <dgm:cxnLst>
    <dgm:cxn modelId="{212A14B8-620B-174B-B1E4-E7784847CF1C}" srcId="{02DF9E39-EB9E-9A4D-B5D5-5CBE839A40E1}" destId="{5445965F-18E5-BD4D-A50C-968423E352D1}" srcOrd="0" destOrd="0" parTransId="{F83D585C-9965-304B-9DFC-D19303B84510}" sibTransId="{AD19C2BA-ECFF-9642-8A3E-792A0457745C}"/>
    <dgm:cxn modelId="{89644FB0-7FB3-D549-9008-B407597A7254}" type="presOf" srcId="{9D76D0DE-7CDC-0D41-BF30-24EFBC241FC3}" destId="{6C536190-A988-ED42-B2D9-36163AAB9CA1}" srcOrd="1" destOrd="0" presId="urn:microsoft.com/office/officeart/2005/8/layout/cycle2"/>
    <dgm:cxn modelId="{2D907478-87BA-514A-9962-CEDE23B6A919}" type="presOf" srcId="{025D2249-C5F5-DA44-8C28-2ABE95DCFD53}" destId="{715D4281-6234-F440-8538-82A6F9BB12F1}" srcOrd="0" destOrd="0" presId="urn:microsoft.com/office/officeart/2005/8/layout/cycle2"/>
    <dgm:cxn modelId="{8F24F8E2-E9EA-544B-830A-78961AAD678C}" type="presOf" srcId="{9D76D0DE-7CDC-0D41-BF30-24EFBC241FC3}" destId="{D493D86B-DF41-B848-A1E0-D190FAE9DA4C}" srcOrd="0" destOrd="0" presId="urn:microsoft.com/office/officeart/2005/8/layout/cycle2"/>
    <dgm:cxn modelId="{40762C14-44CB-CB45-9114-C8975D09A3B0}" type="presOf" srcId="{02DF9E39-EB9E-9A4D-B5D5-5CBE839A40E1}" destId="{46496ADD-4C53-6E44-96CF-7CB9DBE58977}" srcOrd="0" destOrd="0" presId="urn:microsoft.com/office/officeart/2005/8/layout/cycle2"/>
    <dgm:cxn modelId="{ACF30D1A-E1BD-684C-97D5-0DED22E1530A}" type="presOf" srcId="{5445965F-18E5-BD4D-A50C-968423E352D1}" destId="{3D789D86-B745-684F-A802-335C44E45C83}" srcOrd="0" destOrd="0" presId="urn:microsoft.com/office/officeart/2005/8/layout/cycle2"/>
    <dgm:cxn modelId="{90F1F9C4-DD76-BD45-AF9F-EE20D69A5099}" type="presOf" srcId="{AD19C2BA-ECFF-9642-8A3E-792A0457745C}" destId="{E823979D-099B-CA40-A48C-AD8E75095AEA}" srcOrd="0" destOrd="0" presId="urn:microsoft.com/office/officeart/2005/8/layout/cycle2"/>
    <dgm:cxn modelId="{BB537FC6-153C-E343-813E-0137CADA38DD}" type="presOf" srcId="{8AB66BE4-6A80-6E4D-81AE-3FFBD126F170}" destId="{3404FEDE-6B5B-9D4B-8470-581CFBF99B44}" srcOrd="0" destOrd="0" presId="urn:microsoft.com/office/officeart/2005/8/layout/cycle2"/>
    <dgm:cxn modelId="{EF1BDD52-93E0-1C4E-9D85-BDF4D3ECEAA7}" srcId="{02DF9E39-EB9E-9A4D-B5D5-5CBE839A40E1}" destId="{B5C05033-F344-E446-AB5F-3819E70BC223}" srcOrd="2" destOrd="0" parTransId="{DC0A7D95-693E-8B4A-B44B-90587973142E}" sibTransId="{9D76D0DE-7CDC-0D41-BF30-24EFBC241FC3}"/>
    <dgm:cxn modelId="{3F1BDA5F-5008-1C48-BB1C-824ABFB252C2}" type="presOf" srcId="{B5C05033-F344-E446-AB5F-3819E70BC223}" destId="{68507B8C-E33B-904D-8323-E2B3535D0511}" srcOrd="0" destOrd="0" presId="urn:microsoft.com/office/officeart/2005/8/layout/cycle2"/>
    <dgm:cxn modelId="{7AAB08AE-1014-F34D-8B6D-D6CD3EEF77F0}" type="presOf" srcId="{025D2249-C5F5-DA44-8C28-2ABE95DCFD53}" destId="{53B9A2CD-DED7-C949-A3CE-09465C04CDD8}" srcOrd="1" destOrd="0" presId="urn:microsoft.com/office/officeart/2005/8/layout/cycle2"/>
    <dgm:cxn modelId="{A212F06E-9EE0-8C40-AF1C-838661A40A2C}" srcId="{02DF9E39-EB9E-9A4D-B5D5-5CBE839A40E1}" destId="{8AB66BE4-6A80-6E4D-81AE-3FFBD126F170}" srcOrd="1" destOrd="0" parTransId="{8A411D6F-326E-8F46-8474-4FE9B615CEB3}" sibTransId="{025D2249-C5F5-DA44-8C28-2ABE95DCFD53}"/>
    <dgm:cxn modelId="{635E9A78-9D86-FF44-A4B0-642E3922D66D}" type="presOf" srcId="{AD19C2BA-ECFF-9642-8A3E-792A0457745C}" destId="{71238C5D-9D73-B84B-8AD8-5689482ADC8F}" srcOrd="1" destOrd="0" presId="urn:microsoft.com/office/officeart/2005/8/layout/cycle2"/>
    <dgm:cxn modelId="{CBF10CFB-5D0E-7649-9DB5-DFAC313E2C6C}" type="presParOf" srcId="{46496ADD-4C53-6E44-96CF-7CB9DBE58977}" destId="{3D789D86-B745-684F-A802-335C44E45C83}" srcOrd="0" destOrd="0" presId="urn:microsoft.com/office/officeart/2005/8/layout/cycle2"/>
    <dgm:cxn modelId="{5BEB3FBC-6733-B941-A6A3-B40442B68378}" type="presParOf" srcId="{46496ADD-4C53-6E44-96CF-7CB9DBE58977}" destId="{E823979D-099B-CA40-A48C-AD8E75095AEA}" srcOrd="1" destOrd="0" presId="urn:microsoft.com/office/officeart/2005/8/layout/cycle2"/>
    <dgm:cxn modelId="{7B4605A8-C4DC-E649-8C69-8C0FDA06F9FC}" type="presParOf" srcId="{E823979D-099B-CA40-A48C-AD8E75095AEA}" destId="{71238C5D-9D73-B84B-8AD8-5689482ADC8F}" srcOrd="0" destOrd="0" presId="urn:microsoft.com/office/officeart/2005/8/layout/cycle2"/>
    <dgm:cxn modelId="{CE5B05FF-FC9E-C849-99C6-1406A2FC359C}" type="presParOf" srcId="{46496ADD-4C53-6E44-96CF-7CB9DBE58977}" destId="{3404FEDE-6B5B-9D4B-8470-581CFBF99B44}" srcOrd="2" destOrd="0" presId="urn:microsoft.com/office/officeart/2005/8/layout/cycle2"/>
    <dgm:cxn modelId="{A68FB159-A7C7-BB49-82B7-FE8F96C7A4B3}" type="presParOf" srcId="{46496ADD-4C53-6E44-96CF-7CB9DBE58977}" destId="{715D4281-6234-F440-8538-82A6F9BB12F1}" srcOrd="3" destOrd="0" presId="urn:microsoft.com/office/officeart/2005/8/layout/cycle2"/>
    <dgm:cxn modelId="{507681FD-59FA-8D4C-B099-4E48A7DB3F2B}" type="presParOf" srcId="{715D4281-6234-F440-8538-82A6F9BB12F1}" destId="{53B9A2CD-DED7-C949-A3CE-09465C04CDD8}" srcOrd="0" destOrd="0" presId="urn:microsoft.com/office/officeart/2005/8/layout/cycle2"/>
    <dgm:cxn modelId="{AED11636-0BEE-8D42-9D25-EE2B687A0030}" type="presParOf" srcId="{46496ADD-4C53-6E44-96CF-7CB9DBE58977}" destId="{68507B8C-E33B-904D-8323-E2B3535D0511}" srcOrd="4" destOrd="0" presId="urn:microsoft.com/office/officeart/2005/8/layout/cycle2"/>
    <dgm:cxn modelId="{2FFCA2E5-3105-EC4C-AC98-58BDDC2AE838}" type="presParOf" srcId="{46496ADD-4C53-6E44-96CF-7CB9DBE58977}" destId="{D493D86B-DF41-B848-A1E0-D190FAE9DA4C}" srcOrd="5" destOrd="0" presId="urn:microsoft.com/office/officeart/2005/8/layout/cycle2"/>
    <dgm:cxn modelId="{6189EBD4-551F-0B45-8975-04A88DFDAA09}" type="presParOf" srcId="{D493D86B-DF41-B848-A1E0-D190FAE9DA4C}" destId="{6C536190-A988-ED42-B2D9-36163AAB9CA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7E028B-C698-4012-AA78-8AC9BE6FF302}" type="doc">
      <dgm:prSet loTypeId="urn:microsoft.com/office/officeart/2005/8/layout/cycle8" loCatId="cycle" qsTypeId="urn:microsoft.com/office/officeart/2005/8/quickstyle/3d7" qsCatId="3D" csTypeId="urn:microsoft.com/office/officeart/2005/8/colors/colorful1#9" csCatId="colorful" phldr="1"/>
      <dgm:spPr/>
    </dgm:pt>
    <dgm:pt modelId="{F23C5699-1364-48A5-8BF1-2A96408994CE}">
      <dgm:prSet phldrT="[Text]"/>
      <dgm:spPr/>
      <dgm:t>
        <a:bodyPr/>
        <a:lstStyle/>
        <a:p>
          <a:r>
            <a:rPr lang="en-US" dirty="0"/>
            <a:t>Reflect</a:t>
          </a:r>
        </a:p>
      </dgm:t>
    </dgm:pt>
    <dgm:pt modelId="{674F9D0B-AFA0-48E5-9085-49099CDF1111}" type="parTrans" cxnId="{ED5ACE2B-7959-4D72-AEBC-19013A9A3705}">
      <dgm:prSet/>
      <dgm:spPr/>
      <dgm:t>
        <a:bodyPr/>
        <a:lstStyle/>
        <a:p>
          <a:endParaRPr lang="en-US"/>
        </a:p>
      </dgm:t>
    </dgm:pt>
    <dgm:pt modelId="{31775908-CAE6-47AD-910F-2A7234A581FF}" type="sibTrans" cxnId="{ED5ACE2B-7959-4D72-AEBC-19013A9A3705}">
      <dgm:prSet/>
      <dgm:spPr/>
      <dgm:t>
        <a:bodyPr/>
        <a:lstStyle/>
        <a:p>
          <a:endParaRPr lang="en-US"/>
        </a:p>
      </dgm:t>
    </dgm:pt>
    <dgm:pt modelId="{1D71BA30-CFA6-46DF-9057-4F16F128AD48}">
      <dgm:prSet phldrT="[Text]"/>
      <dgm:spPr/>
      <dgm:t>
        <a:bodyPr/>
        <a:lstStyle/>
        <a:p>
          <a:r>
            <a:rPr lang="en-US" dirty="0"/>
            <a:t>Adjust</a:t>
          </a:r>
        </a:p>
      </dgm:t>
    </dgm:pt>
    <dgm:pt modelId="{BCD867E7-493B-47B8-95AF-1526AEC41797}" type="parTrans" cxnId="{F7FD92B1-AA5A-4EDD-80A0-1966019E4222}">
      <dgm:prSet/>
      <dgm:spPr/>
      <dgm:t>
        <a:bodyPr/>
        <a:lstStyle/>
        <a:p>
          <a:endParaRPr lang="en-US"/>
        </a:p>
      </dgm:t>
    </dgm:pt>
    <dgm:pt modelId="{DF6C6D23-DC31-4AD2-9D3B-34F22CCB26B6}" type="sibTrans" cxnId="{F7FD92B1-AA5A-4EDD-80A0-1966019E4222}">
      <dgm:prSet/>
      <dgm:spPr/>
      <dgm:t>
        <a:bodyPr/>
        <a:lstStyle/>
        <a:p>
          <a:endParaRPr lang="en-US"/>
        </a:p>
      </dgm:t>
    </dgm:pt>
    <dgm:pt modelId="{776465A2-3B82-4036-BC04-FF5193103B9B}">
      <dgm:prSet phldrT="[Text]"/>
      <dgm:spPr/>
      <dgm:t>
        <a:bodyPr/>
        <a:lstStyle/>
        <a:p>
          <a:r>
            <a:rPr lang="en-US" dirty="0"/>
            <a:t>Do</a:t>
          </a:r>
        </a:p>
      </dgm:t>
    </dgm:pt>
    <dgm:pt modelId="{B74BC9C6-0AEC-4AF5-A4B5-23AE3B58A686}" type="parTrans" cxnId="{2178D73C-5B82-4E3A-BB35-BE3D56F95B30}">
      <dgm:prSet/>
      <dgm:spPr/>
      <dgm:t>
        <a:bodyPr/>
        <a:lstStyle/>
        <a:p>
          <a:endParaRPr lang="en-US"/>
        </a:p>
      </dgm:t>
    </dgm:pt>
    <dgm:pt modelId="{6220F2A7-D965-46FF-8808-521AD80B3535}" type="sibTrans" cxnId="{2178D73C-5B82-4E3A-BB35-BE3D56F95B30}">
      <dgm:prSet/>
      <dgm:spPr/>
      <dgm:t>
        <a:bodyPr/>
        <a:lstStyle/>
        <a:p>
          <a:endParaRPr lang="en-US"/>
        </a:p>
      </dgm:t>
    </dgm:pt>
    <dgm:pt modelId="{D2E88563-5280-4AE0-B003-DC5961F61135}" type="pres">
      <dgm:prSet presAssocID="{907E028B-C698-4012-AA78-8AC9BE6FF302}" presName="compositeShape" presStyleCnt="0">
        <dgm:presLayoutVars>
          <dgm:chMax val="7"/>
          <dgm:dir/>
          <dgm:resizeHandles val="exact"/>
        </dgm:presLayoutVars>
      </dgm:prSet>
      <dgm:spPr/>
    </dgm:pt>
    <dgm:pt modelId="{8801F9E1-108C-41D2-B6A6-994DBD8DE306}" type="pres">
      <dgm:prSet presAssocID="{907E028B-C698-4012-AA78-8AC9BE6FF302}" presName="wedge1" presStyleLbl="node1" presStyleIdx="0" presStyleCnt="3"/>
      <dgm:spPr/>
      <dgm:t>
        <a:bodyPr/>
        <a:lstStyle/>
        <a:p>
          <a:endParaRPr lang="en-US"/>
        </a:p>
      </dgm:t>
    </dgm:pt>
    <dgm:pt modelId="{1D2D0FCE-2C2E-4F20-B09F-2B40C1DBB1DD}" type="pres">
      <dgm:prSet presAssocID="{907E028B-C698-4012-AA78-8AC9BE6FF302}" presName="dummy1a" presStyleCnt="0"/>
      <dgm:spPr/>
    </dgm:pt>
    <dgm:pt modelId="{E7209FCC-EB5C-45AD-97D9-0171AF31E8B4}" type="pres">
      <dgm:prSet presAssocID="{907E028B-C698-4012-AA78-8AC9BE6FF302}" presName="dummy1b" presStyleCnt="0"/>
      <dgm:spPr/>
    </dgm:pt>
    <dgm:pt modelId="{4AF3A060-0EC9-4054-BF36-1BACAD40063A}" type="pres">
      <dgm:prSet presAssocID="{907E028B-C698-4012-AA78-8AC9BE6FF302}" presName="wedge1Tx" presStyleLbl="node1" presStyleIdx="0" presStyleCnt="3">
        <dgm:presLayoutVars>
          <dgm:chMax val="0"/>
          <dgm:chPref val="0"/>
          <dgm:bulletEnabled val="1"/>
        </dgm:presLayoutVars>
      </dgm:prSet>
      <dgm:spPr/>
      <dgm:t>
        <a:bodyPr/>
        <a:lstStyle/>
        <a:p>
          <a:endParaRPr lang="en-US"/>
        </a:p>
      </dgm:t>
    </dgm:pt>
    <dgm:pt modelId="{8673CD8D-1A1E-40E0-98ED-900DD91E35E4}" type="pres">
      <dgm:prSet presAssocID="{907E028B-C698-4012-AA78-8AC9BE6FF302}" presName="wedge2" presStyleLbl="node1" presStyleIdx="1" presStyleCnt="3"/>
      <dgm:spPr/>
      <dgm:t>
        <a:bodyPr/>
        <a:lstStyle/>
        <a:p>
          <a:endParaRPr lang="en-US"/>
        </a:p>
      </dgm:t>
    </dgm:pt>
    <dgm:pt modelId="{76BD5EA4-7E8D-47FB-B7C4-4FAD59A24DBD}" type="pres">
      <dgm:prSet presAssocID="{907E028B-C698-4012-AA78-8AC9BE6FF302}" presName="dummy2a" presStyleCnt="0"/>
      <dgm:spPr/>
    </dgm:pt>
    <dgm:pt modelId="{19C95887-B4DE-46FB-BAAE-1D5748FA772E}" type="pres">
      <dgm:prSet presAssocID="{907E028B-C698-4012-AA78-8AC9BE6FF302}" presName="dummy2b" presStyleCnt="0"/>
      <dgm:spPr/>
    </dgm:pt>
    <dgm:pt modelId="{CFB46AE0-FCA5-4C78-8751-ECEADCFBEEAE}" type="pres">
      <dgm:prSet presAssocID="{907E028B-C698-4012-AA78-8AC9BE6FF302}" presName="wedge2Tx" presStyleLbl="node1" presStyleIdx="1" presStyleCnt="3">
        <dgm:presLayoutVars>
          <dgm:chMax val="0"/>
          <dgm:chPref val="0"/>
          <dgm:bulletEnabled val="1"/>
        </dgm:presLayoutVars>
      </dgm:prSet>
      <dgm:spPr/>
      <dgm:t>
        <a:bodyPr/>
        <a:lstStyle/>
        <a:p>
          <a:endParaRPr lang="en-US"/>
        </a:p>
      </dgm:t>
    </dgm:pt>
    <dgm:pt modelId="{AD6C2A6F-182E-4761-BD66-8B29D03359A3}" type="pres">
      <dgm:prSet presAssocID="{907E028B-C698-4012-AA78-8AC9BE6FF302}" presName="wedge3" presStyleLbl="node1" presStyleIdx="2" presStyleCnt="3"/>
      <dgm:spPr/>
      <dgm:t>
        <a:bodyPr/>
        <a:lstStyle/>
        <a:p>
          <a:endParaRPr lang="en-US"/>
        </a:p>
      </dgm:t>
    </dgm:pt>
    <dgm:pt modelId="{32C81C98-FCFE-4833-83CF-664B823E8182}" type="pres">
      <dgm:prSet presAssocID="{907E028B-C698-4012-AA78-8AC9BE6FF302}" presName="dummy3a" presStyleCnt="0"/>
      <dgm:spPr/>
    </dgm:pt>
    <dgm:pt modelId="{24EBBC7E-6883-431C-8DAE-637D00299DDE}" type="pres">
      <dgm:prSet presAssocID="{907E028B-C698-4012-AA78-8AC9BE6FF302}" presName="dummy3b" presStyleCnt="0"/>
      <dgm:spPr/>
    </dgm:pt>
    <dgm:pt modelId="{A66263A2-612C-4BDD-B4E7-C2BB55F8FDCD}" type="pres">
      <dgm:prSet presAssocID="{907E028B-C698-4012-AA78-8AC9BE6FF302}" presName="wedge3Tx" presStyleLbl="node1" presStyleIdx="2" presStyleCnt="3">
        <dgm:presLayoutVars>
          <dgm:chMax val="0"/>
          <dgm:chPref val="0"/>
          <dgm:bulletEnabled val="1"/>
        </dgm:presLayoutVars>
      </dgm:prSet>
      <dgm:spPr/>
      <dgm:t>
        <a:bodyPr/>
        <a:lstStyle/>
        <a:p>
          <a:endParaRPr lang="en-US"/>
        </a:p>
      </dgm:t>
    </dgm:pt>
    <dgm:pt modelId="{FCC8CB09-DFCE-4EB1-A5A7-B7D8CA28A15F}" type="pres">
      <dgm:prSet presAssocID="{31775908-CAE6-47AD-910F-2A7234A581FF}" presName="arrowWedge1" presStyleLbl="fgSibTrans2D1" presStyleIdx="0" presStyleCnt="3"/>
      <dgm:spPr/>
    </dgm:pt>
    <dgm:pt modelId="{0E6FFA8B-B200-48A0-A0DE-1A0D221C94C1}" type="pres">
      <dgm:prSet presAssocID="{DF6C6D23-DC31-4AD2-9D3B-34F22CCB26B6}" presName="arrowWedge2" presStyleLbl="fgSibTrans2D1" presStyleIdx="1" presStyleCnt="3"/>
      <dgm:spPr/>
    </dgm:pt>
    <dgm:pt modelId="{C005E16B-037D-4AF8-942B-3B4020697CE5}" type="pres">
      <dgm:prSet presAssocID="{6220F2A7-D965-46FF-8808-521AD80B3535}" presName="arrowWedge3" presStyleLbl="fgSibTrans2D1" presStyleIdx="2" presStyleCnt="3"/>
      <dgm:spPr/>
    </dgm:pt>
  </dgm:ptLst>
  <dgm:cxnLst>
    <dgm:cxn modelId="{5892FD1F-7895-A54F-A6E5-E076CBB7551B}" type="presOf" srcId="{1D71BA30-CFA6-46DF-9057-4F16F128AD48}" destId="{8673CD8D-1A1E-40E0-98ED-900DD91E35E4}" srcOrd="0" destOrd="0" presId="urn:microsoft.com/office/officeart/2005/8/layout/cycle8"/>
    <dgm:cxn modelId="{8A7D8A72-E5C1-234F-99ED-B14A909C5F8A}" type="presOf" srcId="{F23C5699-1364-48A5-8BF1-2A96408994CE}" destId="{4AF3A060-0EC9-4054-BF36-1BACAD40063A}" srcOrd="1" destOrd="0" presId="urn:microsoft.com/office/officeart/2005/8/layout/cycle8"/>
    <dgm:cxn modelId="{6B88999F-9657-174F-A73C-BD4D710EE33D}" type="presOf" srcId="{F23C5699-1364-48A5-8BF1-2A96408994CE}" destId="{8801F9E1-108C-41D2-B6A6-994DBD8DE306}" srcOrd="0" destOrd="0" presId="urn:microsoft.com/office/officeart/2005/8/layout/cycle8"/>
    <dgm:cxn modelId="{C061A347-D896-1D43-9815-CC97929151DA}" type="presOf" srcId="{776465A2-3B82-4036-BC04-FF5193103B9B}" destId="{A66263A2-612C-4BDD-B4E7-C2BB55F8FDCD}" srcOrd="1" destOrd="0" presId="urn:microsoft.com/office/officeart/2005/8/layout/cycle8"/>
    <dgm:cxn modelId="{2178D73C-5B82-4E3A-BB35-BE3D56F95B30}" srcId="{907E028B-C698-4012-AA78-8AC9BE6FF302}" destId="{776465A2-3B82-4036-BC04-FF5193103B9B}" srcOrd="2" destOrd="0" parTransId="{B74BC9C6-0AEC-4AF5-A4B5-23AE3B58A686}" sibTransId="{6220F2A7-D965-46FF-8808-521AD80B3535}"/>
    <dgm:cxn modelId="{21EF7957-D564-C24B-AE2A-40C6E9DF4143}" type="presOf" srcId="{1D71BA30-CFA6-46DF-9057-4F16F128AD48}" destId="{CFB46AE0-FCA5-4C78-8751-ECEADCFBEEAE}" srcOrd="1" destOrd="0" presId="urn:microsoft.com/office/officeart/2005/8/layout/cycle8"/>
    <dgm:cxn modelId="{9951E587-5769-2D4F-8F6F-9AC961ECBCBB}" type="presOf" srcId="{907E028B-C698-4012-AA78-8AC9BE6FF302}" destId="{D2E88563-5280-4AE0-B003-DC5961F61135}" srcOrd="0" destOrd="0" presId="urn:microsoft.com/office/officeart/2005/8/layout/cycle8"/>
    <dgm:cxn modelId="{ED5ACE2B-7959-4D72-AEBC-19013A9A3705}" srcId="{907E028B-C698-4012-AA78-8AC9BE6FF302}" destId="{F23C5699-1364-48A5-8BF1-2A96408994CE}" srcOrd="0" destOrd="0" parTransId="{674F9D0B-AFA0-48E5-9085-49099CDF1111}" sibTransId="{31775908-CAE6-47AD-910F-2A7234A581FF}"/>
    <dgm:cxn modelId="{FBAFE77B-CB11-4F4E-BF34-C1A765E05C29}" type="presOf" srcId="{776465A2-3B82-4036-BC04-FF5193103B9B}" destId="{AD6C2A6F-182E-4761-BD66-8B29D03359A3}" srcOrd="0" destOrd="0" presId="urn:microsoft.com/office/officeart/2005/8/layout/cycle8"/>
    <dgm:cxn modelId="{F7FD92B1-AA5A-4EDD-80A0-1966019E4222}" srcId="{907E028B-C698-4012-AA78-8AC9BE6FF302}" destId="{1D71BA30-CFA6-46DF-9057-4F16F128AD48}" srcOrd="1" destOrd="0" parTransId="{BCD867E7-493B-47B8-95AF-1526AEC41797}" sibTransId="{DF6C6D23-DC31-4AD2-9D3B-34F22CCB26B6}"/>
    <dgm:cxn modelId="{408A7AD9-DAC8-4247-A26C-E4E3CFD2EA46}" type="presParOf" srcId="{D2E88563-5280-4AE0-B003-DC5961F61135}" destId="{8801F9E1-108C-41D2-B6A6-994DBD8DE306}" srcOrd="0" destOrd="0" presId="urn:microsoft.com/office/officeart/2005/8/layout/cycle8"/>
    <dgm:cxn modelId="{D4AD09B0-35ED-C441-A67C-9AA01494CC96}" type="presParOf" srcId="{D2E88563-5280-4AE0-B003-DC5961F61135}" destId="{1D2D0FCE-2C2E-4F20-B09F-2B40C1DBB1DD}" srcOrd="1" destOrd="0" presId="urn:microsoft.com/office/officeart/2005/8/layout/cycle8"/>
    <dgm:cxn modelId="{BE72522E-2ED0-9749-ABE7-C670BFC63997}" type="presParOf" srcId="{D2E88563-5280-4AE0-B003-DC5961F61135}" destId="{E7209FCC-EB5C-45AD-97D9-0171AF31E8B4}" srcOrd="2" destOrd="0" presId="urn:microsoft.com/office/officeart/2005/8/layout/cycle8"/>
    <dgm:cxn modelId="{FDD74934-9969-C94B-BC50-73B085B799C6}" type="presParOf" srcId="{D2E88563-5280-4AE0-B003-DC5961F61135}" destId="{4AF3A060-0EC9-4054-BF36-1BACAD40063A}" srcOrd="3" destOrd="0" presId="urn:microsoft.com/office/officeart/2005/8/layout/cycle8"/>
    <dgm:cxn modelId="{A1B89F93-1BE5-E549-AA4A-C4625CE278EB}" type="presParOf" srcId="{D2E88563-5280-4AE0-B003-DC5961F61135}" destId="{8673CD8D-1A1E-40E0-98ED-900DD91E35E4}" srcOrd="4" destOrd="0" presId="urn:microsoft.com/office/officeart/2005/8/layout/cycle8"/>
    <dgm:cxn modelId="{DC0CB395-9EE7-B642-81BE-3BE30352E540}" type="presParOf" srcId="{D2E88563-5280-4AE0-B003-DC5961F61135}" destId="{76BD5EA4-7E8D-47FB-B7C4-4FAD59A24DBD}" srcOrd="5" destOrd="0" presId="urn:microsoft.com/office/officeart/2005/8/layout/cycle8"/>
    <dgm:cxn modelId="{6C82C510-DE60-DB47-9904-ACB546D20841}" type="presParOf" srcId="{D2E88563-5280-4AE0-B003-DC5961F61135}" destId="{19C95887-B4DE-46FB-BAAE-1D5748FA772E}" srcOrd="6" destOrd="0" presId="urn:microsoft.com/office/officeart/2005/8/layout/cycle8"/>
    <dgm:cxn modelId="{B98567BD-D450-F540-A97A-C373CD077CB8}" type="presParOf" srcId="{D2E88563-5280-4AE0-B003-DC5961F61135}" destId="{CFB46AE0-FCA5-4C78-8751-ECEADCFBEEAE}" srcOrd="7" destOrd="0" presId="urn:microsoft.com/office/officeart/2005/8/layout/cycle8"/>
    <dgm:cxn modelId="{BE1BACBF-F197-F24A-BB0C-5D4017BE23C9}" type="presParOf" srcId="{D2E88563-5280-4AE0-B003-DC5961F61135}" destId="{AD6C2A6F-182E-4761-BD66-8B29D03359A3}" srcOrd="8" destOrd="0" presId="urn:microsoft.com/office/officeart/2005/8/layout/cycle8"/>
    <dgm:cxn modelId="{D8B790DD-368A-6C4F-92AE-ED3562971966}" type="presParOf" srcId="{D2E88563-5280-4AE0-B003-DC5961F61135}" destId="{32C81C98-FCFE-4833-83CF-664B823E8182}" srcOrd="9" destOrd="0" presId="urn:microsoft.com/office/officeart/2005/8/layout/cycle8"/>
    <dgm:cxn modelId="{A649E300-236A-C74E-A4BC-23AF1CA6789F}" type="presParOf" srcId="{D2E88563-5280-4AE0-B003-DC5961F61135}" destId="{24EBBC7E-6883-431C-8DAE-637D00299DDE}" srcOrd="10" destOrd="0" presId="urn:microsoft.com/office/officeart/2005/8/layout/cycle8"/>
    <dgm:cxn modelId="{6AA861B3-1C6C-C443-A3A9-7C430AC4CD3C}" type="presParOf" srcId="{D2E88563-5280-4AE0-B003-DC5961F61135}" destId="{A66263A2-612C-4BDD-B4E7-C2BB55F8FDCD}" srcOrd="11" destOrd="0" presId="urn:microsoft.com/office/officeart/2005/8/layout/cycle8"/>
    <dgm:cxn modelId="{B4E5D6BD-75E5-0B4F-8C94-22719553EEA4}" type="presParOf" srcId="{D2E88563-5280-4AE0-B003-DC5961F61135}" destId="{FCC8CB09-DFCE-4EB1-A5A7-B7D8CA28A15F}" srcOrd="12" destOrd="0" presId="urn:microsoft.com/office/officeart/2005/8/layout/cycle8"/>
    <dgm:cxn modelId="{FDB028BD-FF84-DE4E-A4A5-01FAC32E196E}" type="presParOf" srcId="{D2E88563-5280-4AE0-B003-DC5961F61135}" destId="{0E6FFA8B-B200-48A0-A0DE-1A0D221C94C1}" srcOrd="13" destOrd="0" presId="urn:microsoft.com/office/officeart/2005/8/layout/cycle8"/>
    <dgm:cxn modelId="{1FBBD2BB-D920-0B40-8364-B9D197BFCE93}" type="presParOf" srcId="{D2E88563-5280-4AE0-B003-DC5961F61135}" destId="{C005E16B-037D-4AF8-942B-3B4020697CE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3131CF-8855-764D-97DC-A350209FE9C4}" type="doc">
      <dgm:prSet loTypeId="urn:microsoft.com/office/officeart/2005/8/layout/cycle4" loCatId="" qsTypeId="urn:microsoft.com/office/officeart/2005/8/quickstyle/simple3" qsCatId="simple" csTypeId="urn:microsoft.com/office/officeart/2005/8/colors/colorful1" csCatId="colorful" phldr="1"/>
      <dgm:spPr/>
    </dgm:pt>
    <dgm:pt modelId="{9BEADCDE-9264-5B42-BD97-2A0D06845506}">
      <dgm:prSet phldrT="[Text]"/>
      <dgm:spPr/>
      <dgm:t>
        <a:bodyPr/>
        <a:lstStyle/>
        <a:p>
          <a:r>
            <a:rPr lang="en-US" dirty="0">
              <a:solidFill>
                <a:schemeClr val="accent6">
                  <a:lumMod val="75000"/>
                  <a:lumOff val="25000"/>
                </a:schemeClr>
              </a:solidFill>
              <a:latin typeface="+mn-lt"/>
              <a:cs typeface="Verdana"/>
            </a:rPr>
            <a:t>Team Questions</a:t>
          </a:r>
        </a:p>
      </dgm:t>
    </dgm:pt>
    <dgm:pt modelId="{771095A8-8FF2-C34C-97C9-A115080E6D40}" type="parTrans" cxnId="{502CEFBB-4B18-A941-9343-6CF6614C5884}">
      <dgm:prSet/>
      <dgm:spPr/>
      <dgm:t>
        <a:bodyPr/>
        <a:lstStyle/>
        <a:p>
          <a:endParaRPr lang="en-US">
            <a:solidFill>
              <a:srgbClr val="FF0000"/>
            </a:solidFill>
          </a:endParaRPr>
        </a:p>
      </dgm:t>
    </dgm:pt>
    <dgm:pt modelId="{235D6FA9-FE42-174B-A947-6C8E1713CD36}" type="sibTrans" cxnId="{502CEFBB-4B18-A941-9343-6CF6614C5884}">
      <dgm:prSet/>
      <dgm:spPr/>
      <dgm:t>
        <a:bodyPr/>
        <a:lstStyle/>
        <a:p>
          <a:endParaRPr lang="en-US">
            <a:solidFill>
              <a:srgbClr val="FF0000"/>
            </a:solidFill>
          </a:endParaRPr>
        </a:p>
      </dgm:t>
    </dgm:pt>
    <dgm:pt modelId="{592C8F07-FE69-AF4F-8FDA-1E5B5805DA78}">
      <dgm:prSet/>
      <dgm:spPr/>
      <dgm:t>
        <a:bodyPr/>
        <a:lstStyle/>
        <a:p>
          <a:r>
            <a:rPr lang="en-US" dirty="0">
              <a:solidFill>
                <a:schemeClr val="accent6">
                  <a:lumMod val="75000"/>
                  <a:lumOff val="25000"/>
                </a:schemeClr>
              </a:solidFill>
              <a:latin typeface="+mn-lt"/>
              <a:cs typeface="Verdana"/>
            </a:rPr>
            <a:t>Spiritual Formation Questions</a:t>
          </a:r>
        </a:p>
      </dgm:t>
    </dgm:pt>
    <dgm:pt modelId="{723F5AAD-275D-4140-B3CA-ABBDEF75C1A4}" type="parTrans" cxnId="{E2908A20-87F3-E748-B493-3FA0EA05ECAC}">
      <dgm:prSet/>
      <dgm:spPr/>
      <dgm:t>
        <a:bodyPr/>
        <a:lstStyle/>
        <a:p>
          <a:endParaRPr lang="en-US">
            <a:solidFill>
              <a:srgbClr val="FF0000"/>
            </a:solidFill>
          </a:endParaRPr>
        </a:p>
      </dgm:t>
    </dgm:pt>
    <dgm:pt modelId="{16C06F34-EE8E-554A-9DD6-9B2E6096966B}" type="sibTrans" cxnId="{E2908A20-87F3-E748-B493-3FA0EA05ECAC}">
      <dgm:prSet/>
      <dgm:spPr/>
      <dgm:t>
        <a:bodyPr/>
        <a:lstStyle/>
        <a:p>
          <a:endParaRPr lang="en-US">
            <a:solidFill>
              <a:srgbClr val="FF0000"/>
            </a:solidFill>
          </a:endParaRPr>
        </a:p>
      </dgm:t>
    </dgm:pt>
    <dgm:pt modelId="{C6A387C9-C89B-2A4E-8501-B00886F4CC54}">
      <dgm:prSet/>
      <dgm:spPr/>
      <dgm:t>
        <a:bodyPr/>
        <a:lstStyle/>
        <a:p>
          <a:r>
            <a:rPr lang="en-US" dirty="0">
              <a:solidFill>
                <a:schemeClr val="accent6">
                  <a:lumMod val="75000"/>
                  <a:lumOff val="25000"/>
                </a:schemeClr>
              </a:solidFill>
              <a:latin typeface="+mn-lt"/>
              <a:cs typeface="Verdana"/>
            </a:rPr>
            <a:t>Ministry Action Planning Questions</a:t>
          </a:r>
        </a:p>
      </dgm:t>
    </dgm:pt>
    <dgm:pt modelId="{9AAA221C-5BA9-C041-8301-5E777A125456}" type="parTrans" cxnId="{BEE1BA0F-A5E4-F141-84F1-BDE1872EE4A3}">
      <dgm:prSet/>
      <dgm:spPr/>
      <dgm:t>
        <a:bodyPr/>
        <a:lstStyle/>
        <a:p>
          <a:endParaRPr lang="en-US">
            <a:solidFill>
              <a:srgbClr val="FF0000"/>
            </a:solidFill>
          </a:endParaRPr>
        </a:p>
      </dgm:t>
    </dgm:pt>
    <dgm:pt modelId="{742DCEC5-F09B-CF4B-A1BE-BAA8907D9690}" type="sibTrans" cxnId="{BEE1BA0F-A5E4-F141-84F1-BDE1872EE4A3}">
      <dgm:prSet/>
      <dgm:spPr/>
      <dgm:t>
        <a:bodyPr/>
        <a:lstStyle/>
        <a:p>
          <a:endParaRPr lang="en-US">
            <a:solidFill>
              <a:srgbClr val="FF0000"/>
            </a:solidFill>
          </a:endParaRPr>
        </a:p>
      </dgm:t>
    </dgm:pt>
    <dgm:pt modelId="{22A85FC1-0C3A-274A-BA4D-03B9ECFF66A1}">
      <dgm:prSet/>
      <dgm:spPr/>
      <dgm:t>
        <a:bodyPr/>
        <a:lstStyle/>
        <a:p>
          <a:r>
            <a:rPr lang="en-US" dirty="0">
              <a:solidFill>
                <a:schemeClr val="accent6">
                  <a:lumMod val="75000"/>
                  <a:lumOff val="25000"/>
                </a:schemeClr>
              </a:solidFill>
              <a:latin typeface="+mn-lt"/>
              <a:cs typeface="Verdana"/>
            </a:rPr>
            <a:t>Progress</a:t>
          </a:r>
        </a:p>
        <a:p>
          <a:r>
            <a:rPr lang="en-US" dirty="0">
              <a:solidFill>
                <a:schemeClr val="accent6">
                  <a:lumMod val="75000"/>
                  <a:lumOff val="25000"/>
                </a:schemeClr>
              </a:solidFill>
              <a:latin typeface="+mn-lt"/>
              <a:cs typeface="Verdana"/>
            </a:rPr>
            <a:t>Questions</a:t>
          </a:r>
        </a:p>
      </dgm:t>
    </dgm:pt>
    <dgm:pt modelId="{F26863D1-9756-194F-BDE4-1318ADC767DA}" type="parTrans" cxnId="{F89E391A-35B6-434D-8285-2FC7BBB98F04}">
      <dgm:prSet/>
      <dgm:spPr/>
      <dgm:t>
        <a:bodyPr/>
        <a:lstStyle/>
        <a:p>
          <a:endParaRPr lang="en-US">
            <a:solidFill>
              <a:srgbClr val="FF0000"/>
            </a:solidFill>
          </a:endParaRPr>
        </a:p>
      </dgm:t>
    </dgm:pt>
    <dgm:pt modelId="{E8D2EF5A-A56C-9249-BE49-B0BCFB798A72}" type="sibTrans" cxnId="{F89E391A-35B6-434D-8285-2FC7BBB98F04}">
      <dgm:prSet/>
      <dgm:spPr/>
      <dgm:t>
        <a:bodyPr/>
        <a:lstStyle/>
        <a:p>
          <a:endParaRPr lang="en-US">
            <a:solidFill>
              <a:srgbClr val="FF0000"/>
            </a:solidFill>
          </a:endParaRPr>
        </a:p>
      </dgm:t>
    </dgm:pt>
    <dgm:pt modelId="{42990E15-D734-C64A-889D-ADF4FEEF7A71}" type="pres">
      <dgm:prSet presAssocID="{D93131CF-8855-764D-97DC-A350209FE9C4}" presName="cycleMatrixDiagram" presStyleCnt="0">
        <dgm:presLayoutVars>
          <dgm:chMax val="1"/>
          <dgm:dir/>
          <dgm:animLvl val="lvl"/>
          <dgm:resizeHandles val="exact"/>
        </dgm:presLayoutVars>
      </dgm:prSet>
      <dgm:spPr/>
    </dgm:pt>
    <dgm:pt modelId="{FCA37AE5-22C0-C047-8805-85171AE44D31}" type="pres">
      <dgm:prSet presAssocID="{D93131CF-8855-764D-97DC-A350209FE9C4}" presName="children" presStyleCnt="0"/>
      <dgm:spPr/>
    </dgm:pt>
    <dgm:pt modelId="{1291B883-BEC5-644E-8C7B-F0F7ED7DDC80}" type="pres">
      <dgm:prSet presAssocID="{D93131CF-8855-764D-97DC-A350209FE9C4}" presName="childPlaceholder" presStyleCnt="0"/>
      <dgm:spPr/>
    </dgm:pt>
    <dgm:pt modelId="{66347D43-95A4-B740-9491-6D9FAC877DD7}" type="pres">
      <dgm:prSet presAssocID="{D93131CF-8855-764D-97DC-A350209FE9C4}" presName="circle" presStyleCnt="0"/>
      <dgm:spPr/>
    </dgm:pt>
    <dgm:pt modelId="{4789B1E5-168E-0C4C-ABE2-33CF6F6F0B9B}" type="pres">
      <dgm:prSet presAssocID="{D93131CF-8855-764D-97DC-A350209FE9C4}" presName="quadrant1" presStyleLbl="node1" presStyleIdx="0" presStyleCnt="4">
        <dgm:presLayoutVars>
          <dgm:chMax val="1"/>
          <dgm:bulletEnabled val="1"/>
        </dgm:presLayoutVars>
      </dgm:prSet>
      <dgm:spPr/>
      <dgm:t>
        <a:bodyPr/>
        <a:lstStyle/>
        <a:p>
          <a:endParaRPr lang="en-US"/>
        </a:p>
      </dgm:t>
    </dgm:pt>
    <dgm:pt modelId="{2FC08A78-AC5C-7146-8622-1FFB1A09F0E8}" type="pres">
      <dgm:prSet presAssocID="{D93131CF-8855-764D-97DC-A350209FE9C4}" presName="quadrant2" presStyleLbl="node1" presStyleIdx="1" presStyleCnt="4">
        <dgm:presLayoutVars>
          <dgm:chMax val="1"/>
          <dgm:bulletEnabled val="1"/>
        </dgm:presLayoutVars>
      </dgm:prSet>
      <dgm:spPr/>
      <dgm:t>
        <a:bodyPr/>
        <a:lstStyle/>
        <a:p>
          <a:endParaRPr lang="en-US"/>
        </a:p>
      </dgm:t>
    </dgm:pt>
    <dgm:pt modelId="{898D8B96-3A39-4247-8F90-E7CFE4670D77}" type="pres">
      <dgm:prSet presAssocID="{D93131CF-8855-764D-97DC-A350209FE9C4}" presName="quadrant3" presStyleLbl="node1" presStyleIdx="2" presStyleCnt="4">
        <dgm:presLayoutVars>
          <dgm:chMax val="1"/>
          <dgm:bulletEnabled val="1"/>
        </dgm:presLayoutVars>
      </dgm:prSet>
      <dgm:spPr/>
      <dgm:t>
        <a:bodyPr/>
        <a:lstStyle/>
        <a:p>
          <a:endParaRPr lang="en-US"/>
        </a:p>
      </dgm:t>
    </dgm:pt>
    <dgm:pt modelId="{66F9DC75-8E18-EB41-9837-3B1B93525210}" type="pres">
      <dgm:prSet presAssocID="{D93131CF-8855-764D-97DC-A350209FE9C4}" presName="quadrant4" presStyleLbl="node1" presStyleIdx="3" presStyleCnt="4">
        <dgm:presLayoutVars>
          <dgm:chMax val="1"/>
          <dgm:bulletEnabled val="1"/>
        </dgm:presLayoutVars>
      </dgm:prSet>
      <dgm:spPr/>
      <dgm:t>
        <a:bodyPr/>
        <a:lstStyle/>
        <a:p>
          <a:endParaRPr lang="en-US"/>
        </a:p>
      </dgm:t>
    </dgm:pt>
    <dgm:pt modelId="{49822213-BBB3-E341-BFDB-798F60C10408}" type="pres">
      <dgm:prSet presAssocID="{D93131CF-8855-764D-97DC-A350209FE9C4}" presName="quadrantPlaceholder" presStyleCnt="0"/>
      <dgm:spPr/>
    </dgm:pt>
    <dgm:pt modelId="{FED25B2B-FB8A-444B-BEDB-DC0CE56D0CE8}" type="pres">
      <dgm:prSet presAssocID="{D93131CF-8855-764D-97DC-A350209FE9C4}" presName="center1" presStyleLbl="fgShp" presStyleIdx="0" presStyleCnt="2" custScaleX="132019" custScaleY="132019"/>
      <dgm:spPr/>
    </dgm:pt>
    <dgm:pt modelId="{22A1521D-79A5-C247-A8B8-3B1EB867D6A5}" type="pres">
      <dgm:prSet presAssocID="{D93131CF-8855-764D-97DC-A350209FE9C4}" presName="center2" presStyleLbl="fgShp" presStyleIdx="1" presStyleCnt="2" custScaleX="132019" custScaleY="132019"/>
      <dgm:spPr/>
    </dgm:pt>
  </dgm:ptLst>
  <dgm:cxnLst>
    <dgm:cxn modelId="{E2908A20-87F3-E748-B493-3FA0EA05ECAC}" srcId="{D93131CF-8855-764D-97DC-A350209FE9C4}" destId="{592C8F07-FE69-AF4F-8FDA-1E5B5805DA78}" srcOrd="1" destOrd="0" parTransId="{723F5AAD-275D-4140-B3CA-ABBDEF75C1A4}" sibTransId="{16C06F34-EE8E-554A-9DD6-9B2E6096966B}"/>
    <dgm:cxn modelId="{F89E391A-35B6-434D-8285-2FC7BBB98F04}" srcId="{D93131CF-8855-764D-97DC-A350209FE9C4}" destId="{22A85FC1-0C3A-274A-BA4D-03B9ECFF66A1}" srcOrd="3" destOrd="0" parTransId="{F26863D1-9756-194F-BDE4-1318ADC767DA}" sibTransId="{E8D2EF5A-A56C-9249-BE49-B0BCFB798A72}"/>
    <dgm:cxn modelId="{502CEFBB-4B18-A941-9343-6CF6614C5884}" srcId="{D93131CF-8855-764D-97DC-A350209FE9C4}" destId="{9BEADCDE-9264-5B42-BD97-2A0D06845506}" srcOrd="0" destOrd="0" parTransId="{771095A8-8FF2-C34C-97C9-A115080E6D40}" sibTransId="{235D6FA9-FE42-174B-A947-6C8E1713CD36}"/>
    <dgm:cxn modelId="{BEE1BA0F-A5E4-F141-84F1-BDE1872EE4A3}" srcId="{D93131CF-8855-764D-97DC-A350209FE9C4}" destId="{C6A387C9-C89B-2A4E-8501-B00886F4CC54}" srcOrd="2" destOrd="0" parTransId="{9AAA221C-5BA9-C041-8301-5E777A125456}" sibTransId="{742DCEC5-F09B-CF4B-A1BE-BAA8907D9690}"/>
    <dgm:cxn modelId="{4C583131-7CEA-C54F-8FB2-2CA7837A0C58}" type="presOf" srcId="{592C8F07-FE69-AF4F-8FDA-1E5B5805DA78}" destId="{2FC08A78-AC5C-7146-8622-1FFB1A09F0E8}" srcOrd="0" destOrd="0" presId="urn:microsoft.com/office/officeart/2005/8/layout/cycle4"/>
    <dgm:cxn modelId="{B452906A-2179-2141-8AC7-80471F4C21A6}" type="presOf" srcId="{C6A387C9-C89B-2A4E-8501-B00886F4CC54}" destId="{898D8B96-3A39-4247-8F90-E7CFE4670D77}" srcOrd="0" destOrd="0" presId="urn:microsoft.com/office/officeart/2005/8/layout/cycle4"/>
    <dgm:cxn modelId="{805E4CA0-197F-2547-8B06-FB1CEC5B60B3}" type="presOf" srcId="{22A85FC1-0C3A-274A-BA4D-03B9ECFF66A1}" destId="{66F9DC75-8E18-EB41-9837-3B1B93525210}" srcOrd="0" destOrd="0" presId="urn:microsoft.com/office/officeart/2005/8/layout/cycle4"/>
    <dgm:cxn modelId="{DDEEABA3-249D-7F4A-B873-C5B6E27D5EEC}" type="presOf" srcId="{D93131CF-8855-764D-97DC-A350209FE9C4}" destId="{42990E15-D734-C64A-889D-ADF4FEEF7A71}" srcOrd="0" destOrd="0" presId="urn:microsoft.com/office/officeart/2005/8/layout/cycle4"/>
    <dgm:cxn modelId="{B2704F5E-BFD9-EB4E-8CF4-ED3018B2A4E4}" type="presOf" srcId="{9BEADCDE-9264-5B42-BD97-2A0D06845506}" destId="{4789B1E5-168E-0C4C-ABE2-33CF6F6F0B9B}" srcOrd="0" destOrd="0" presId="urn:microsoft.com/office/officeart/2005/8/layout/cycle4"/>
    <dgm:cxn modelId="{AB5958AA-A8B2-4540-8451-4D910D0EA323}" type="presParOf" srcId="{42990E15-D734-C64A-889D-ADF4FEEF7A71}" destId="{FCA37AE5-22C0-C047-8805-85171AE44D31}" srcOrd="0" destOrd="0" presId="urn:microsoft.com/office/officeart/2005/8/layout/cycle4"/>
    <dgm:cxn modelId="{6E5AD50B-2B10-5245-BF7A-38F1B85D7C3E}" type="presParOf" srcId="{FCA37AE5-22C0-C047-8805-85171AE44D31}" destId="{1291B883-BEC5-644E-8C7B-F0F7ED7DDC80}" srcOrd="0" destOrd="0" presId="urn:microsoft.com/office/officeart/2005/8/layout/cycle4"/>
    <dgm:cxn modelId="{D9CFC637-1D96-A241-9B49-B343516E4220}" type="presParOf" srcId="{42990E15-D734-C64A-889D-ADF4FEEF7A71}" destId="{66347D43-95A4-B740-9491-6D9FAC877DD7}" srcOrd="1" destOrd="0" presId="urn:microsoft.com/office/officeart/2005/8/layout/cycle4"/>
    <dgm:cxn modelId="{259BCE1E-D092-7E4A-8BF0-33F5B5C5920F}" type="presParOf" srcId="{66347D43-95A4-B740-9491-6D9FAC877DD7}" destId="{4789B1E5-168E-0C4C-ABE2-33CF6F6F0B9B}" srcOrd="0" destOrd="0" presId="urn:microsoft.com/office/officeart/2005/8/layout/cycle4"/>
    <dgm:cxn modelId="{3255BDCA-C5FF-F044-9F85-8E2BEC4A2DAD}" type="presParOf" srcId="{66347D43-95A4-B740-9491-6D9FAC877DD7}" destId="{2FC08A78-AC5C-7146-8622-1FFB1A09F0E8}" srcOrd="1" destOrd="0" presId="urn:microsoft.com/office/officeart/2005/8/layout/cycle4"/>
    <dgm:cxn modelId="{EF5537B0-4A6B-D64E-B3E7-297688085F52}" type="presParOf" srcId="{66347D43-95A4-B740-9491-6D9FAC877DD7}" destId="{898D8B96-3A39-4247-8F90-E7CFE4670D77}" srcOrd="2" destOrd="0" presId="urn:microsoft.com/office/officeart/2005/8/layout/cycle4"/>
    <dgm:cxn modelId="{FC2AD04D-BCED-5749-8788-DB4D01CBE7AB}" type="presParOf" srcId="{66347D43-95A4-B740-9491-6D9FAC877DD7}" destId="{66F9DC75-8E18-EB41-9837-3B1B93525210}" srcOrd="3" destOrd="0" presId="urn:microsoft.com/office/officeart/2005/8/layout/cycle4"/>
    <dgm:cxn modelId="{B7BE307D-2B6E-C441-897E-F3EBB8B3DB15}" type="presParOf" srcId="{66347D43-95A4-B740-9491-6D9FAC877DD7}" destId="{49822213-BBB3-E341-BFDB-798F60C10408}" srcOrd="4" destOrd="0" presId="urn:microsoft.com/office/officeart/2005/8/layout/cycle4"/>
    <dgm:cxn modelId="{9BF321C9-3554-4048-BD2D-14D9A8AAB201}" type="presParOf" srcId="{42990E15-D734-C64A-889D-ADF4FEEF7A71}" destId="{FED25B2B-FB8A-444B-BEDB-DC0CE56D0CE8}" srcOrd="2" destOrd="0" presId="urn:microsoft.com/office/officeart/2005/8/layout/cycle4"/>
    <dgm:cxn modelId="{3C5DFB44-AAE7-2E4C-9923-05021FC743B4}" type="presParOf" srcId="{42990E15-D734-C64A-889D-ADF4FEEF7A71}" destId="{22A1521D-79A5-C247-A8B8-3B1EB867D6A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6BBB7-E5E3-A44D-A3BE-5FDC28FBCA3D}">
      <dsp:nvSpPr>
        <dsp:cNvPr id="0" name=""/>
        <dsp:cNvSpPr/>
      </dsp:nvSpPr>
      <dsp:spPr>
        <a:xfrm rot="16200000">
          <a:off x="365" y="23693"/>
          <a:ext cx="4185945" cy="4185945"/>
        </a:xfrm>
        <a:prstGeom prst="up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kern="1200" dirty="0"/>
            <a:t>Intuitive/Haphazard</a:t>
          </a:r>
        </a:p>
      </dsp:txBody>
      <dsp:txXfrm rot="5400000">
        <a:off x="732905" y="1070179"/>
        <a:ext cx="3453405" cy="2092973"/>
      </dsp:txXfrm>
    </dsp:sp>
    <dsp:sp modelId="{7D4A9AAF-A7A0-A94D-A07C-B2B9C1D1061A}">
      <dsp:nvSpPr>
        <dsp:cNvPr id="0" name=""/>
        <dsp:cNvSpPr/>
      </dsp:nvSpPr>
      <dsp:spPr>
        <a:xfrm rot="5400000">
          <a:off x="4606321" y="23693"/>
          <a:ext cx="4185945" cy="4185945"/>
        </a:xfrm>
        <a:prstGeom prst="up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kern="1200" dirty="0"/>
            <a:t>Intentional</a:t>
          </a:r>
        </a:p>
      </dsp:txBody>
      <dsp:txXfrm rot="-5400000">
        <a:off x="4606321" y="1070179"/>
        <a:ext cx="3453405" cy="2092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FB918-2468-7B48-9E93-22A504CA4D56}">
      <dsp:nvSpPr>
        <dsp:cNvPr id="0" name=""/>
        <dsp:cNvSpPr/>
      </dsp:nvSpPr>
      <dsp:spPr>
        <a:xfrm rot="16200000">
          <a:off x="1763" y="744802"/>
          <a:ext cx="3929062" cy="3929062"/>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a:t>Relationship/Formation</a:t>
          </a:r>
        </a:p>
      </dsp:txBody>
      <dsp:txXfrm rot="5400000">
        <a:off x="1764" y="1727067"/>
        <a:ext cx="3241476" cy="1964531"/>
      </dsp:txXfrm>
    </dsp:sp>
    <dsp:sp modelId="{24290DD8-8639-0E43-B6CE-286B989F77A0}">
      <dsp:nvSpPr>
        <dsp:cNvPr id="0" name=""/>
        <dsp:cNvSpPr/>
      </dsp:nvSpPr>
      <dsp:spPr>
        <a:xfrm rot="5400000">
          <a:off x="4197174" y="744802"/>
          <a:ext cx="3929062" cy="3929062"/>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a:t>Mission Together</a:t>
          </a:r>
        </a:p>
      </dsp:txBody>
      <dsp:txXfrm rot="-5400000">
        <a:off x="4884761" y="1727068"/>
        <a:ext cx="3241476" cy="1964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4CCF0-6860-9448-8A25-66EF7C494117}">
      <dsp:nvSpPr>
        <dsp:cNvPr id="0" name=""/>
        <dsp:cNvSpPr/>
      </dsp:nvSpPr>
      <dsp:spPr>
        <a:xfrm rot="5400000">
          <a:off x="1004876" y="1052965"/>
          <a:ext cx="1816935" cy="302333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F94173-E1B1-CB47-8AA5-A9A04BE43BD9}">
      <dsp:nvSpPr>
        <dsp:cNvPr id="0" name=""/>
        <dsp:cNvSpPr/>
      </dsp:nvSpPr>
      <dsp:spPr>
        <a:xfrm>
          <a:off x="701585" y="1956292"/>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Loving</a:t>
          </a:r>
        </a:p>
        <a:p>
          <a:pPr marL="228600" lvl="1" indent="-228600" algn="l" defTabSz="977900">
            <a:lnSpc>
              <a:spcPct val="90000"/>
            </a:lnSpc>
            <a:spcBef>
              <a:spcPct val="0"/>
            </a:spcBef>
            <a:spcAft>
              <a:spcPct val="15000"/>
            </a:spcAft>
            <a:buChar char="••"/>
          </a:pPr>
          <a:r>
            <a:rPr lang="en-US" sz="2200" kern="1200" dirty="0"/>
            <a:t>Glory sightings</a:t>
          </a:r>
        </a:p>
        <a:p>
          <a:pPr marL="228600" lvl="1" indent="-228600" algn="l" defTabSz="977900">
            <a:lnSpc>
              <a:spcPct val="90000"/>
            </a:lnSpc>
            <a:spcBef>
              <a:spcPct val="0"/>
            </a:spcBef>
            <a:spcAft>
              <a:spcPct val="15000"/>
            </a:spcAft>
            <a:buChar char="••"/>
          </a:pPr>
          <a:r>
            <a:rPr lang="en-US" sz="2200" kern="1200" dirty="0"/>
            <a:t>Accountability</a:t>
          </a:r>
        </a:p>
        <a:p>
          <a:pPr marL="228600" lvl="1" indent="-228600" algn="l" defTabSz="977900">
            <a:lnSpc>
              <a:spcPct val="90000"/>
            </a:lnSpc>
            <a:spcBef>
              <a:spcPct val="0"/>
            </a:spcBef>
            <a:spcAft>
              <a:spcPct val="15000"/>
            </a:spcAft>
            <a:buChar char="••"/>
          </a:pPr>
          <a:r>
            <a:rPr lang="en-US" sz="2200" kern="1200" dirty="0"/>
            <a:t>Prayer</a:t>
          </a:r>
        </a:p>
        <a:p>
          <a:pPr marL="228600" lvl="1" indent="-228600" algn="l" defTabSz="977900">
            <a:lnSpc>
              <a:spcPct val="90000"/>
            </a:lnSpc>
            <a:spcBef>
              <a:spcPct val="0"/>
            </a:spcBef>
            <a:spcAft>
              <a:spcPct val="15000"/>
            </a:spcAft>
            <a:buChar char="••"/>
          </a:pPr>
          <a:endParaRPr lang="en-US" sz="2200" kern="1200" dirty="0"/>
        </a:p>
      </dsp:txBody>
      <dsp:txXfrm>
        <a:off x="701585" y="1956292"/>
        <a:ext cx="2729487" cy="2392556"/>
      </dsp:txXfrm>
    </dsp:sp>
    <dsp:sp modelId="{73BDD4EC-A869-1942-9F85-000765FB8664}">
      <dsp:nvSpPr>
        <dsp:cNvPr id="0" name=""/>
        <dsp:cNvSpPr/>
      </dsp:nvSpPr>
      <dsp:spPr>
        <a:xfrm>
          <a:off x="2916075" y="830384"/>
          <a:ext cx="514997" cy="51499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9698A-0709-4244-83E8-DAECA6B49487}">
      <dsp:nvSpPr>
        <dsp:cNvPr id="0" name=""/>
        <dsp:cNvSpPr/>
      </dsp:nvSpPr>
      <dsp:spPr>
        <a:xfrm rot="5400000">
          <a:off x="4346303" y="226126"/>
          <a:ext cx="1816935" cy="302333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69614A-C2A1-284C-B83C-C290C9902AAE}">
      <dsp:nvSpPr>
        <dsp:cNvPr id="0" name=""/>
        <dsp:cNvSpPr/>
      </dsp:nvSpPr>
      <dsp:spPr>
        <a:xfrm>
          <a:off x="4043011" y="1129453"/>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Learning </a:t>
          </a:r>
        </a:p>
        <a:p>
          <a:pPr marL="228600" lvl="1" indent="-228600" algn="l" defTabSz="977900">
            <a:lnSpc>
              <a:spcPct val="90000"/>
            </a:lnSpc>
            <a:spcBef>
              <a:spcPct val="0"/>
            </a:spcBef>
            <a:spcAft>
              <a:spcPct val="15000"/>
            </a:spcAft>
            <a:buChar char="••"/>
          </a:pPr>
          <a:r>
            <a:rPr lang="en-US" sz="2200" kern="1200" dirty="0"/>
            <a:t>Clarifying our ‘why’ (values, mission, vision)</a:t>
          </a:r>
        </a:p>
        <a:p>
          <a:pPr marL="228600" lvl="1" indent="-228600" algn="l" defTabSz="977900">
            <a:lnSpc>
              <a:spcPct val="90000"/>
            </a:lnSpc>
            <a:spcBef>
              <a:spcPct val="0"/>
            </a:spcBef>
            <a:spcAft>
              <a:spcPct val="15000"/>
            </a:spcAft>
            <a:buChar char="••"/>
          </a:pPr>
          <a:r>
            <a:rPr lang="en-US" sz="2200" kern="1200" dirty="0"/>
            <a:t>Clarifying current reality</a:t>
          </a:r>
        </a:p>
      </dsp:txBody>
      <dsp:txXfrm>
        <a:off x="4043011" y="1129453"/>
        <a:ext cx="2729487" cy="2392556"/>
      </dsp:txXfrm>
    </dsp:sp>
    <dsp:sp modelId="{2D7C3BC2-B7C2-C640-97D6-8CC4CB2B1F9B}">
      <dsp:nvSpPr>
        <dsp:cNvPr id="0" name=""/>
        <dsp:cNvSpPr/>
      </dsp:nvSpPr>
      <dsp:spPr>
        <a:xfrm>
          <a:off x="6257501" y="3544"/>
          <a:ext cx="514997" cy="51499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534B76-6D35-5B44-9C02-9E2D60BAE91E}">
      <dsp:nvSpPr>
        <dsp:cNvPr id="0" name=""/>
        <dsp:cNvSpPr/>
      </dsp:nvSpPr>
      <dsp:spPr>
        <a:xfrm rot="5400000">
          <a:off x="7687729" y="-600712"/>
          <a:ext cx="1816935" cy="302333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64E366-B0D2-994B-BE78-6C59FDEE3C55}">
      <dsp:nvSpPr>
        <dsp:cNvPr id="0" name=""/>
        <dsp:cNvSpPr/>
      </dsp:nvSpPr>
      <dsp:spPr>
        <a:xfrm>
          <a:off x="7384437" y="302614"/>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Leading</a:t>
          </a:r>
        </a:p>
        <a:p>
          <a:pPr marL="228600" lvl="1" indent="-228600" algn="l" defTabSz="977900">
            <a:lnSpc>
              <a:spcPct val="90000"/>
            </a:lnSpc>
            <a:spcBef>
              <a:spcPct val="0"/>
            </a:spcBef>
            <a:spcAft>
              <a:spcPct val="15000"/>
            </a:spcAft>
            <a:buChar char="••"/>
          </a:pPr>
          <a:r>
            <a:rPr lang="en-US" sz="2200" kern="1200" dirty="0"/>
            <a:t>Experimenting</a:t>
          </a:r>
        </a:p>
        <a:p>
          <a:pPr marL="228600" lvl="1" indent="-228600" algn="l" defTabSz="977900">
            <a:lnSpc>
              <a:spcPct val="90000"/>
            </a:lnSpc>
            <a:spcBef>
              <a:spcPct val="0"/>
            </a:spcBef>
            <a:spcAft>
              <a:spcPct val="15000"/>
            </a:spcAft>
            <a:buChar char="••"/>
          </a:pPr>
          <a:r>
            <a:rPr lang="en-US" sz="2200" kern="1200" dirty="0"/>
            <a:t>Continual Improvement</a:t>
          </a:r>
        </a:p>
      </dsp:txBody>
      <dsp:txXfrm>
        <a:off x="7384437" y="302614"/>
        <a:ext cx="2729487" cy="23925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89D86-B745-684F-A802-335C44E45C83}">
      <dsp:nvSpPr>
        <dsp:cNvPr id="0" name=""/>
        <dsp:cNvSpPr/>
      </dsp:nvSpPr>
      <dsp:spPr>
        <a:xfrm>
          <a:off x="2639141" y="738"/>
          <a:ext cx="2151217" cy="2151217"/>
        </a:xfrm>
        <a:prstGeom prst="ellipse">
          <a:avLst/>
        </a:prstGeom>
        <a:solidFill>
          <a:schemeClr val="tx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Verdana"/>
              <a:cs typeface="Verdana"/>
            </a:rPr>
            <a:t>Leadership: Clergy &amp; Lay</a:t>
          </a:r>
        </a:p>
      </dsp:txBody>
      <dsp:txXfrm>
        <a:off x="2954179" y="315776"/>
        <a:ext cx="1521141" cy="1521141"/>
      </dsp:txXfrm>
    </dsp:sp>
    <dsp:sp modelId="{E823979D-099B-CA40-A48C-AD8E75095AEA}">
      <dsp:nvSpPr>
        <dsp:cNvPr id="0" name=""/>
        <dsp:cNvSpPr/>
      </dsp:nvSpPr>
      <dsp:spPr>
        <a:xfrm rot="3600000">
          <a:off x="4228202" y="2099422"/>
          <a:ext cx="573616" cy="726035"/>
        </a:xfrm>
        <a:prstGeom prst="rightArrow">
          <a:avLst>
            <a:gd name="adj1" fmla="val 60000"/>
            <a:gd name="adj2" fmla="val 50000"/>
          </a:avLst>
        </a:prstGeom>
        <a:solidFill>
          <a:schemeClr val="accent3"/>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Verdana"/>
            <a:cs typeface="Verdana"/>
          </a:endParaRPr>
        </a:p>
      </dsp:txBody>
      <dsp:txXfrm>
        <a:off x="4271223" y="2170114"/>
        <a:ext cx="401531" cy="435621"/>
      </dsp:txXfrm>
    </dsp:sp>
    <dsp:sp modelId="{3404FEDE-6B5B-9D4B-8470-581CFBF99B44}">
      <dsp:nvSpPr>
        <dsp:cNvPr id="0" name=""/>
        <dsp:cNvSpPr/>
      </dsp:nvSpPr>
      <dsp:spPr>
        <a:xfrm>
          <a:off x="4255898" y="2801043"/>
          <a:ext cx="2151217" cy="2151217"/>
        </a:xfrm>
        <a:prstGeom prst="ellipse">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Verdana"/>
              <a:cs typeface="Verdana"/>
            </a:rPr>
            <a:t>Church Vitality</a:t>
          </a:r>
        </a:p>
      </dsp:txBody>
      <dsp:txXfrm>
        <a:off x="4570936" y="3116081"/>
        <a:ext cx="1521141" cy="1521141"/>
      </dsp:txXfrm>
    </dsp:sp>
    <dsp:sp modelId="{715D4281-6234-F440-8538-82A6F9BB12F1}">
      <dsp:nvSpPr>
        <dsp:cNvPr id="0" name=""/>
        <dsp:cNvSpPr/>
      </dsp:nvSpPr>
      <dsp:spPr>
        <a:xfrm rot="10800000">
          <a:off x="3444175" y="3513634"/>
          <a:ext cx="573616" cy="726035"/>
        </a:xfrm>
        <a:prstGeom prst="rightArrow">
          <a:avLst>
            <a:gd name="adj1" fmla="val 60000"/>
            <a:gd name="adj2" fmla="val 50000"/>
          </a:avLst>
        </a:prstGeom>
        <a:solidFill>
          <a:schemeClr val="accent3"/>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Verdana"/>
            <a:cs typeface="Verdana"/>
          </a:endParaRPr>
        </a:p>
      </dsp:txBody>
      <dsp:txXfrm rot="10800000">
        <a:off x="3616260" y="3658841"/>
        <a:ext cx="401531" cy="435621"/>
      </dsp:txXfrm>
    </dsp:sp>
    <dsp:sp modelId="{68507B8C-E33B-904D-8323-E2B3535D0511}">
      <dsp:nvSpPr>
        <dsp:cNvPr id="0" name=""/>
        <dsp:cNvSpPr/>
      </dsp:nvSpPr>
      <dsp:spPr>
        <a:xfrm>
          <a:off x="1022384" y="2801043"/>
          <a:ext cx="2151217" cy="2151217"/>
        </a:xfrm>
        <a:prstGeom prst="ellipse">
          <a:avLst/>
        </a:prstGeom>
        <a:solidFill>
          <a:schemeClr val="accent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Verdana"/>
              <a:cs typeface="Verdana"/>
            </a:rPr>
            <a:t>Disciple Making in the Local Church</a:t>
          </a:r>
        </a:p>
      </dsp:txBody>
      <dsp:txXfrm>
        <a:off x="1337422" y="3116081"/>
        <a:ext cx="1521141" cy="1521141"/>
      </dsp:txXfrm>
    </dsp:sp>
    <dsp:sp modelId="{D493D86B-DF41-B848-A1E0-D190FAE9DA4C}">
      <dsp:nvSpPr>
        <dsp:cNvPr id="0" name=""/>
        <dsp:cNvSpPr/>
      </dsp:nvSpPr>
      <dsp:spPr>
        <a:xfrm rot="18000000">
          <a:off x="2611445" y="2127541"/>
          <a:ext cx="573616" cy="726035"/>
        </a:xfrm>
        <a:prstGeom prst="rightArrow">
          <a:avLst>
            <a:gd name="adj1" fmla="val 60000"/>
            <a:gd name="adj2" fmla="val 50000"/>
          </a:avLst>
        </a:prstGeom>
        <a:solidFill>
          <a:schemeClr val="accent3"/>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Verdana"/>
            <a:cs typeface="Verdana"/>
          </a:endParaRPr>
        </a:p>
      </dsp:txBody>
      <dsp:txXfrm>
        <a:off x="2654466" y="2347263"/>
        <a:ext cx="401531" cy="4356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1F9E1-108C-41D2-B6A6-994DBD8DE306}">
      <dsp:nvSpPr>
        <dsp:cNvPr id="0" name=""/>
        <dsp:cNvSpPr/>
      </dsp:nvSpPr>
      <dsp:spPr>
        <a:xfrm>
          <a:off x="3652740" y="361568"/>
          <a:ext cx="4672584" cy="4672584"/>
        </a:xfrm>
        <a:prstGeom prst="pie">
          <a:avLst>
            <a:gd name="adj1" fmla="val 16200000"/>
            <a:gd name="adj2" fmla="val 1800000"/>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a:t>Reflect</a:t>
          </a:r>
        </a:p>
      </dsp:txBody>
      <dsp:txXfrm>
        <a:off x="6115304" y="1351711"/>
        <a:ext cx="1668780" cy="1390650"/>
      </dsp:txXfrm>
    </dsp:sp>
    <dsp:sp modelId="{8673CD8D-1A1E-40E0-98ED-900DD91E35E4}">
      <dsp:nvSpPr>
        <dsp:cNvPr id="0" name=""/>
        <dsp:cNvSpPr/>
      </dsp:nvSpPr>
      <dsp:spPr>
        <a:xfrm>
          <a:off x="3556508" y="528446"/>
          <a:ext cx="4672584" cy="4672584"/>
        </a:xfrm>
        <a:prstGeom prst="pie">
          <a:avLst>
            <a:gd name="adj1" fmla="val 1800000"/>
            <a:gd name="adj2" fmla="val 90000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a:t>Adjust</a:t>
          </a:r>
        </a:p>
      </dsp:txBody>
      <dsp:txXfrm>
        <a:off x="4669028" y="3560064"/>
        <a:ext cx="2503170" cy="1223772"/>
      </dsp:txXfrm>
    </dsp:sp>
    <dsp:sp modelId="{AD6C2A6F-182E-4761-BD66-8B29D03359A3}">
      <dsp:nvSpPr>
        <dsp:cNvPr id="0" name=""/>
        <dsp:cNvSpPr/>
      </dsp:nvSpPr>
      <dsp:spPr>
        <a:xfrm>
          <a:off x="3460275" y="361568"/>
          <a:ext cx="4672584" cy="4672584"/>
        </a:xfrm>
        <a:prstGeom prst="pie">
          <a:avLst>
            <a:gd name="adj1" fmla="val 9000000"/>
            <a:gd name="adj2" fmla="val 16200000"/>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a:t>Do</a:t>
          </a:r>
        </a:p>
      </dsp:txBody>
      <dsp:txXfrm>
        <a:off x="4001515" y="1351711"/>
        <a:ext cx="1668780" cy="1390650"/>
      </dsp:txXfrm>
    </dsp:sp>
    <dsp:sp modelId="{FCC8CB09-DFCE-4EB1-A5A7-B7D8CA28A15F}">
      <dsp:nvSpPr>
        <dsp:cNvPr id="0" name=""/>
        <dsp:cNvSpPr/>
      </dsp:nvSpPr>
      <dsp:spPr>
        <a:xfrm>
          <a:off x="3363871" y="72313"/>
          <a:ext cx="5251094" cy="5251094"/>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0E6FFA8B-B200-48A0-A0DE-1A0D221C94C1}">
      <dsp:nvSpPr>
        <dsp:cNvPr id="0" name=""/>
        <dsp:cNvSpPr/>
      </dsp:nvSpPr>
      <dsp:spPr>
        <a:xfrm>
          <a:off x="3267252" y="238896"/>
          <a:ext cx="5251094" cy="5251094"/>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C005E16B-037D-4AF8-942B-3B4020697CE5}">
      <dsp:nvSpPr>
        <dsp:cNvPr id="0" name=""/>
        <dsp:cNvSpPr/>
      </dsp:nvSpPr>
      <dsp:spPr>
        <a:xfrm>
          <a:off x="3170634" y="72313"/>
          <a:ext cx="5251094" cy="5251094"/>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9B1E5-168E-0C4C-ABE2-33CF6F6F0B9B}">
      <dsp:nvSpPr>
        <dsp:cNvPr id="0" name=""/>
        <dsp:cNvSpPr/>
      </dsp:nvSpPr>
      <dsp:spPr>
        <a:xfrm>
          <a:off x="1815998" y="330098"/>
          <a:ext cx="2507589" cy="2507589"/>
        </a:xfrm>
        <a:prstGeom prst="pieWedg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solidFill>
                <a:schemeClr val="accent6">
                  <a:lumMod val="75000"/>
                  <a:lumOff val="25000"/>
                </a:schemeClr>
              </a:solidFill>
              <a:latin typeface="+mn-lt"/>
              <a:cs typeface="Verdana"/>
            </a:rPr>
            <a:t>Team Questions</a:t>
          </a:r>
        </a:p>
      </dsp:txBody>
      <dsp:txXfrm>
        <a:off x="2550454" y="1064554"/>
        <a:ext cx="1773133" cy="1773133"/>
      </dsp:txXfrm>
    </dsp:sp>
    <dsp:sp modelId="{2FC08A78-AC5C-7146-8622-1FFB1A09F0E8}">
      <dsp:nvSpPr>
        <dsp:cNvPr id="0" name=""/>
        <dsp:cNvSpPr/>
      </dsp:nvSpPr>
      <dsp:spPr>
        <a:xfrm rot="5400000">
          <a:off x="4439412" y="330098"/>
          <a:ext cx="2507589" cy="2507589"/>
        </a:xfrm>
        <a:prstGeom prst="pieWedg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solidFill>
                <a:schemeClr val="accent6">
                  <a:lumMod val="75000"/>
                  <a:lumOff val="25000"/>
                </a:schemeClr>
              </a:solidFill>
              <a:latin typeface="+mn-lt"/>
              <a:cs typeface="Verdana"/>
            </a:rPr>
            <a:t>Spiritual Formation Questions</a:t>
          </a:r>
        </a:p>
      </dsp:txBody>
      <dsp:txXfrm rot="-5400000">
        <a:off x="4439412" y="1064554"/>
        <a:ext cx="1773133" cy="1773133"/>
      </dsp:txXfrm>
    </dsp:sp>
    <dsp:sp modelId="{898D8B96-3A39-4247-8F90-E7CFE4670D77}">
      <dsp:nvSpPr>
        <dsp:cNvPr id="0" name=""/>
        <dsp:cNvSpPr/>
      </dsp:nvSpPr>
      <dsp:spPr>
        <a:xfrm rot="10800000">
          <a:off x="4439412" y="2953512"/>
          <a:ext cx="2507589" cy="2507589"/>
        </a:xfrm>
        <a:prstGeom prst="pieWedg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solidFill>
                <a:schemeClr val="accent6">
                  <a:lumMod val="75000"/>
                  <a:lumOff val="25000"/>
                </a:schemeClr>
              </a:solidFill>
              <a:latin typeface="+mn-lt"/>
              <a:cs typeface="Verdana"/>
            </a:rPr>
            <a:t>Ministry Action Planning Questions</a:t>
          </a:r>
        </a:p>
      </dsp:txBody>
      <dsp:txXfrm rot="10800000">
        <a:off x="4439412" y="2953512"/>
        <a:ext cx="1773133" cy="1773133"/>
      </dsp:txXfrm>
    </dsp:sp>
    <dsp:sp modelId="{66F9DC75-8E18-EB41-9837-3B1B93525210}">
      <dsp:nvSpPr>
        <dsp:cNvPr id="0" name=""/>
        <dsp:cNvSpPr/>
      </dsp:nvSpPr>
      <dsp:spPr>
        <a:xfrm rot="16200000">
          <a:off x="1815998" y="2953512"/>
          <a:ext cx="2507589" cy="2507589"/>
        </a:xfrm>
        <a:prstGeom prst="pieWedg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solidFill>
                <a:schemeClr val="accent6">
                  <a:lumMod val="75000"/>
                  <a:lumOff val="25000"/>
                </a:schemeClr>
              </a:solidFill>
              <a:latin typeface="+mn-lt"/>
              <a:cs typeface="Verdana"/>
            </a:rPr>
            <a:t>Progress</a:t>
          </a:r>
        </a:p>
        <a:p>
          <a:pPr lvl="0" algn="ctr" defTabSz="1066800">
            <a:lnSpc>
              <a:spcPct val="90000"/>
            </a:lnSpc>
            <a:spcBef>
              <a:spcPct val="0"/>
            </a:spcBef>
            <a:spcAft>
              <a:spcPct val="35000"/>
            </a:spcAft>
          </a:pPr>
          <a:r>
            <a:rPr lang="en-US" sz="2400" kern="1200" dirty="0">
              <a:solidFill>
                <a:schemeClr val="accent6">
                  <a:lumMod val="75000"/>
                  <a:lumOff val="25000"/>
                </a:schemeClr>
              </a:solidFill>
              <a:latin typeface="+mn-lt"/>
              <a:cs typeface="Verdana"/>
            </a:rPr>
            <a:t>Questions</a:t>
          </a:r>
        </a:p>
      </dsp:txBody>
      <dsp:txXfrm rot="5400000">
        <a:off x="2550454" y="2953512"/>
        <a:ext cx="1773133" cy="1773133"/>
      </dsp:txXfrm>
    </dsp:sp>
    <dsp:sp modelId="{FED25B2B-FB8A-444B-BEDB-DC0CE56D0CE8}">
      <dsp:nvSpPr>
        <dsp:cNvPr id="0" name=""/>
        <dsp:cNvSpPr/>
      </dsp:nvSpPr>
      <dsp:spPr>
        <a:xfrm>
          <a:off x="3810000" y="2253863"/>
          <a:ext cx="1142999" cy="993912"/>
        </a:xfrm>
        <a:prstGeom prst="circularArrow">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22A1521D-79A5-C247-A8B8-3B1EB867D6A5}">
      <dsp:nvSpPr>
        <dsp:cNvPr id="0" name=""/>
        <dsp:cNvSpPr/>
      </dsp:nvSpPr>
      <dsp:spPr>
        <a:xfrm rot="10800000">
          <a:off x="3810000" y="2543423"/>
          <a:ext cx="1142999" cy="993912"/>
        </a:xfrm>
        <a:prstGeom prst="circularArrow">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E8A30-E949-40F5-816F-8F259EB0664F}" type="datetimeFigureOut">
              <a:rPr lang="en-US" smtClean="0"/>
              <a:t>2/28/22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E4716-D8EB-4B59-9D16-F0B5C89847C6}" type="slidenum">
              <a:rPr lang="en-US" smtClean="0"/>
              <a:t>‹#›</a:t>
            </a:fld>
            <a:endParaRPr lang="en-US"/>
          </a:p>
        </p:txBody>
      </p:sp>
    </p:spTree>
    <p:extLst>
      <p:ext uri="{BB962C8B-B14F-4D97-AF65-F5344CB8AC3E}">
        <p14:creationId xmlns:p14="http://schemas.microsoft.com/office/powerpoint/2010/main" val="2828597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Keys: take something with you into your Vestry meetings and congregation</a:t>
            </a:r>
          </a:p>
          <a:p>
            <a:pPr lvl="1"/>
            <a:r>
              <a:rPr lang="en-US" dirty="0"/>
              <a:t>Incorporate into real ministry</a:t>
            </a:r>
          </a:p>
          <a:p>
            <a:endParaRPr lang="en-US" dirty="0"/>
          </a:p>
          <a:p>
            <a:r>
              <a:rPr lang="en-US" dirty="0"/>
              <a:t>Themes:</a:t>
            </a:r>
          </a:p>
          <a:p>
            <a:pPr lvl="1"/>
            <a:r>
              <a:rPr lang="en-US" dirty="0"/>
              <a:t>Formation - formed to participate in mission</a:t>
            </a:r>
          </a:p>
          <a:p>
            <a:pPr lvl="1"/>
            <a:r>
              <a:rPr lang="en-US" dirty="0"/>
              <a:t>Adaptive leadership - why &amp; how rather than just adjusting our what (technical)</a:t>
            </a:r>
          </a:p>
          <a:p>
            <a:pPr lvl="1"/>
            <a:r>
              <a:rPr lang="en-US" dirty="0"/>
              <a:t>Shared leadership </a:t>
            </a:r>
          </a:p>
          <a:p>
            <a:endParaRPr lang="en-US" dirty="0"/>
          </a:p>
        </p:txBody>
      </p:sp>
      <p:sp>
        <p:nvSpPr>
          <p:cNvPr id="4" name="Slide Number Placeholder 3"/>
          <p:cNvSpPr>
            <a:spLocks noGrp="1"/>
          </p:cNvSpPr>
          <p:nvPr>
            <p:ph type="sldNum" sz="quarter" idx="5"/>
          </p:nvPr>
        </p:nvSpPr>
        <p:spPr/>
        <p:txBody>
          <a:bodyPr/>
          <a:lstStyle/>
          <a:p>
            <a:fld id="{3F9E4716-D8EB-4B59-9D16-F0B5C89847C6}" type="slidenum">
              <a:rPr lang="en-US" smtClean="0"/>
              <a:t>2</a:t>
            </a:fld>
            <a:endParaRPr lang="en-US"/>
          </a:p>
        </p:txBody>
      </p:sp>
    </p:spTree>
    <p:extLst>
      <p:ext uri="{BB962C8B-B14F-4D97-AF65-F5344CB8AC3E}">
        <p14:creationId xmlns:p14="http://schemas.microsoft.com/office/powerpoint/2010/main" val="34145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137219" name="Rectangle 3"/>
          <p:cNvSpPr>
            <a:spLocks noGrp="1" noChangeArrowheads="1"/>
          </p:cNvSpPr>
          <p:nvPr>
            <p:ph type="body" idx="1"/>
          </p:nvPr>
        </p:nvSpPr>
        <p:spPr bwMode="auto">
          <a:xfrm>
            <a:off x="685186" y="4344170"/>
            <a:ext cx="5487629" cy="4114800"/>
          </a:xfrm>
          <a:prstGeom prst="rect">
            <a:avLst/>
          </a:prstGeom>
          <a:noFill/>
          <a:ln>
            <a:miter lim="800000"/>
            <a:headEnd/>
            <a:tailEnd/>
          </a:ln>
        </p:spPr>
        <p:txBody>
          <a:bodyPr/>
          <a:lstStyle/>
          <a:p>
            <a:pPr>
              <a:lnSpc>
                <a:spcPct val="80000"/>
              </a:lnSpc>
              <a:buNone/>
            </a:pPr>
            <a:r>
              <a:rPr lang="en-US" sz="1200" dirty="0">
                <a:latin typeface="Arial" panose="020B0604020202020204" pitchFamily="34" charset="0"/>
                <a:cs typeface="Arial" panose="020B0604020202020204" pitchFamily="34" charset="0"/>
              </a:rPr>
              <a:t>*</a:t>
            </a:r>
          </a:p>
          <a:p>
            <a:pPr>
              <a:lnSpc>
                <a:spcPct val="80000"/>
              </a:lnSpc>
              <a:buNone/>
            </a:pPr>
            <a:r>
              <a:rPr lang="en-US" sz="1200" b="1" dirty="0">
                <a:latin typeface="Arial" panose="020B0604020202020204" pitchFamily="34" charset="0"/>
                <a:cs typeface="Arial" panose="020B0604020202020204" pitchFamily="34" charset="0"/>
              </a:rPr>
              <a:t>Facilitator Notes:</a:t>
            </a:r>
          </a:p>
          <a:p>
            <a:pPr>
              <a:lnSpc>
                <a:spcPct val="80000"/>
              </a:lnSpc>
              <a:buNone/>
            </a:pPr>
            <a:endParaRPr lang="en-US" sz="1200" dirty="0">
              <a:latin typeface="Arial" panose="020B0604020202020204" pitchFamily="34" charset="0"/>
              <a:cs typeface="Arial" panose="020B0604020202020204" pitchFamily="34" charset="0"/>
            </a:endParaRPr>
          </a:p>
          <a:p>
            <a:pPr>
              <a:lnSpc>
                <a:spcPct val="80000"/>
              </a:lnSpc>
            </a:pPr>
            <a:r>
              <a:rPr lang="en-US" sz="1200" b="1" dirty="0">
                <a:latin typeface="Arial" panose="020B0604020202020204" pitchFamily="34" charset="0"/>
                <a:cs typeface="Arial" panose="020B0604020202020204" pitchFamily="34" charset="0"/>
              </a:rPr>
              <a:t>Purpose</a:t>
            </a:r>
            <a:r>
              <a:rPr lang="en-US" sz="1200" b="1" baseline="0" dirty="0">
                <a:latin typeface="Arial" panose="020B0604020202020204" pitchFamily="34" charset="0"/>
                <a:cs typeface="Arial" panose="020B0604020202020204" pitchFamily="34" charset="0"/>
              </a:rPr>
              <a:t> of the slide: </a:t>
            </a:r>
            <a:r>
              <a:rPr lang="en-US" sz="1200" dirty="0">
                <a:latin typeface="Arial" panose="020B0604020202020204" pitchFamily="34" charset="0"/>
                <a:cs typeface="Arial" panose="020B0604020202020204" pitchFamily="34" charset="0"/>
              </a:rPr>
              <a:t> To introduce</a:t>
            </a:r>
            <a:r>
              <a:rPr lang="en-US" sz="1200" baseline="0" dirty="0">
                <a:latin typeface="Arial" panose="020B0604020202020204" pitchFamily="34" charset="0"/>
                <a:cs typeface="Arial" panose="020B0604020202020204" pitchFamily="34" charset="0"/>
              </a:rPr>
              <a:t> the covenantal nature and accountability dimensions of Spiritual Formation and lead toward the </a:t>
            </a:r>
            <a:r>
              <a:rPr lang="en-US" sz="1200" dirty="0" err="1">
                <a:latin typeface="Arial" panose="020B0604020202020204" pitchFamily="34" charset="0"/>
                <a:cs typeface="Arial" panose="020B0604020202020204" pitchFamily="34" charset="0"/>
              </a:rPr>
              <a:t>The</a:t>
            </a:r>
            <a:r>
              <a:rPr lang="en-US" sz="1200" dirty="0">
                <a:latin typeface="Arial" panose="020B0604020202020204" pitchFamily="34" charset="0"/>
                <a:cs typeface="Arial" panose="020B0604020202020204" pitchFamily="34" charset="0"/>
              </a:rPr>
              <a:t> Formation Question.</a:t>
            </a:r>
          </a:p>
          <a:p>
            <a:pPr>
              <a:lnSpc>
                <a:spcPct val="80000"/>
              </a:lnSpc>
            </a:pPr>
            <a:endParaRPr lang="en-US" sz="1200" dirty="0">
              <a:latin typeface="Arial" panose="020B0604020202020204" pitchFamily="34" charset="0"/>
              <a:cs typeface="Arial" panose="020B0604020202020204" pitchFamily="34" charset="0"/>
            </a:endParaRPr>
          </a:p>
          <a:p>
            <a:pPr>
              <a:lnSpc>
                <a:spcPct val="80000"/>
              </a:lnSpc>
            </a:pPr>
            <a:r>
              <a:rPr lang="en-US" sz="1200" b="1" dirty="0">
                <a:latin typeface="Arial" panose="020B0604020202020204" pitchFamily="34" charset="0"/>
                <a:cs typeface="Arial" panose="020B0604020202020204" pitchFamily="34" charset="0"/>
              </a:rPr>
              <a:t>Message of the slide</a:t>
            </a:r>
            <a:r>
              <a:rPr lang="en-US" sz="1200" dirty="0">
                <a:latin typeface="Arial" panose="020B0604020202020204" pitchFamily="34" charset="0"/>
                <a:cs typeface="Arial" panose="020B0604020202020204" pitchFamily="34" charset="0"/>
              </a:rPr>
              <a:t>: Spiritual formation in SLI begins with a covenantal question that all L3 Project participants agree to answer and be held accountable to each time the Project meets. The question</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each person is asked to respond to, with varying wordings as we</a:t>
            </a:r>
            <a:r>
              <a:rPr lang="en-US" sz="1200" baseline="0" dirty="0">
                <a:latin typeface="Arial" panose="020B0604020202020204" pitchFamily="34" charset="0"/>
                <a:cs typeface="Arial" panose="020B0604020202020204" pitchFamily="34" charset="0"/>
              </a:rPr>
              <a:t> proceed,</a:t>
            </a:r>
            <a:r>
              <a:rPr lang="en-US" sz="1200" dirty="0">
                <a:latin typeface="Arial" panose="020B0604020202020204" pitchFamily="34" charset="0"/>
                <a:cs typeface="Arial" panose="020B0604020202020204" pitchFamily="34" charset="0"/>
              </a:rPr>
              <a:t> is, “What will I do to live in full devotion to Jesus Christ?”</a:t>
            </a:r>
          </a:p>
          <a:p>
            <a:pPr>
              <a:lnSpc>
                <a:spcPct val="80000"/>
              </a:lnSpc>
            </a:pPr>
            <a:endParaRPr lang="en-US" sz="1200" dirty="0">
              <a:latin typeface="Arial" panose="020B0604020202020204" pitchFamily="34" charset="0"/>
              <a:cs typeface="Arial" panose="020B0604020202020204" pitchFamily="34" charset="0"/>
            </a:endParaRPr>
          </a:p>
          <a:p>
            <a:pPr>
              <a:lnSpc>
                <a:spcPct val="80000"/>
              </a:lnSpc>
            </a:pPr>
            <a:r>
              <a:rPr lang="en-US" sz="1200" dirty="0">
                <a:latin typeface="Arial" panose="020B0604020202020204" pitchFamily="34" charset="0"/>
                <a:cs typeface="Arial" panose="020B0604020202020204" pitchFamily="34" charset="0"/>
              </a:rPr>
              <a:t>In many ways this is the most fruitful time that you will spend during your Project. It’s exciting to see people challenge themselves and grow in spiritual disciplines, and in relationships with others and with God. Leaders in Projects (remember everyone in your Project is a leader!) are invited to ask the rest of the group to hold them accountable to what they request. Here are some examples of things people might say:</a:t>
            </a:r>
          </a:p>
          <a:p>
            <a:pPr>
              <a:lnSpc>
                <a:spcPct val="80000"/>
              </a:lnSpc>
            </a:pPr>
            <a:r>
              <a:rPr lang="en-US" sz="1200" dirty="0">
                <a:latin typeface="Arial" panose="020B0604020202020204" pitchFamily="34" charset="0"/>
                <a:cs typeface="Arial" panose="020B0604020202020204" pitchFamily="34" charset="0"/>
              </a:rPr>
              <a:t>-     I need to pray every morning. Please hold me accountable to praying 15 minutes every morning before I go to work.</a:t>
            </a:r>
          </a:p>
          <a:p>
            <a:pPr>
              <a:lnSpc>
                <a:spcPct val="80000"/>
              </a:lnSpc>
            </a:pPr>
            <a:r>
              <a:rPr lang="en-US" sz="1200" dirty="0">
                <a:latin typeface="Arial" panose="020B0604020202020204" pitchFamily="34" charset="0"/>
                <a:cs typeface="Arial" panose="020B0604020202020204" pitchFamily="34" charset="0"/>
              </a:rPr>
              <a:t>-     I haven’t been spending enough time with my son. Please hold me accountable for spending one evening a week with him doing something fun.</a:t>
            </a:r>
          </a:p>
          <a:p>
            <a:pPr>
              <a:lnSpc>
                <a:spcPct val="80000"/>
              </a:lnSpc>
            </a:pPr>
            <a:r>
              <a:rPr lang="en-US" sz="1200" dirty="0">
                <a:latin typeface="Arial" panose="020B0604020202020204" pitchFamily="34" charset="0"/>
                <a:cs typeface="Arial" panose="020B0604020202020204" pitchFamily="34" charset="0"/>
              </a:rPr>
              <a:t>-     I have not been spending enough time in sermon preparation. I always let other things take my time away from this. I need to spend all day on Tuesdays in sermon preparation and prayer.</a:t>
            </a:r>
          </a:p>
          <a:p>
            <a:pPr>
              <a:lnSpc>
                <a:spcPct val="80000"/>
              </a:lnSpc>
            </a:pPr>
            <a:r>
              <a:rPr lang="en-US" sz="1200" dirty="0">
                <a:latin typeface="Arial" panose="020B0604020202020204" pitchFamily="34" charset="0"/>
                <a:cs typeface="Arial" panose="020B0604020202020204" pitchFamily="34" charset="0"/>
              </a:rPr>
              <a:t>-     I have let myself go. I need to lose some weight and exercise. Please hold me accountable for walking for one hour four times a week.</a:t>
            </a:r>
          </a:p>
          <a:p>
            <a:pPr>
              <a:lnSpc>
                <a:spcPct val="80000"/>
              </a:lnSpc>
            </a:pPr>
            <a:endParaRPr lang="en-US" sz="1200" dirty="0">
              <a:latin typeface="Arial" panose="020B0604020202020204" pitchFamily="34" charset="0"/>
              <a:cs typeface="Arial" panose="020B0604020202020204" pitchFamily="34" charset="0"/>
            </a:endParaRPr>
          </a:p>
          <a:p>
            <a:pPr>
              <a:lnSpc>
                <a:spcPct val="80000"/>
              </a:lnSpc>
            </a:pPr>
            <a:r>
              <a:rPr lang="en-US" sz="1200" dirty="0">
                <a:latin typeface="Arial" panose="020B0604020202020204" pitchFamily="34" charset="0"/>
                <a:cs typeface="Arial" panose="020B0604020202020204" pitchFamily="34" charset="0"/>
              </a:rPr>
              <a:t>Your notebook</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has a place to write each person’s name and his or her request. If you have a covenant to pray for each other, this is a quick way for people to keep track of the prayer requests of the group. Encourage leaders in the group to write down each request and pray concerning them before the next session.</a:t>
            </a:r>
          </a:p>
          <a:p>
            <a:pPr>
              <a:lnSpc>
                <a:spcPct val="80000"/>
              </a:lnSpc>
            </a:pPr>
            <a:endParaRPr lang="en-US" sz="1200" dirty="0">
              <a:latin typeface="Arial" panose="020B0604020202020204" pitchFamily="34" charset="0"/>
              <a:cs typeface="Arial" panose="020B0604020202020204" pitchFamily="34" charset="0"/>
            </a:endParaRPr>
          </a:p>
          <a:p>
            <a:pPr>
              <a:lnSpc>
                <a:spcPct val="80000"/>
              </a:lnSpc>
            </a:pPr>
            <a:r>
              <a:rPr lang="en-US" sz="1200" dirty="0">
                <a:latin typeface="Arial" panose="020B0604020202020204" pitchFamily="34" charset="0"/>
                <a:cs typeface="Arial" panose="020B0604020202020204" pitchFamily="34" charset="0"/>
              </a:rPr>
              <a:t>At each session you will start this time by reviewing what people said the last time. As the facilitator, make sure you take good notes. After they report on their progress, they can take it off the list or add something else. For example, “Last time I talked about praying 15 minutes a day before going to work. It’s going well. I want to try 20 minutes.” Or, “My prayer time is not going well, I will try it again.”</a:t>
            </a:r>
          </a:p>
          <a:p>
            <a:pPr>
              <a:lnSpc>
                <a:spcPct val="80000"/>
              </a:lnSpc>
            </a:pPr>
            <a:endParaRPr lang="en-US" sz="1200" dirty="0">
              <a:latin typeface="Arial" panose="020B0604020202020204" pitchFamily="34" charset="0"/>
              <a:cs typeface="Arial" panose="020B0604020202020204" pitchFamily="34" charset="0"/>
            </a:endParaRPr>
          </a:p>
          <a:p>
            <a:pPr>
              <a:lnSpc>
                <a:spcPct val="80000"/>
              </a:lnSpc>
            </a:pPr>
            <a:endParaRPr lang="en-US" sz="1200" b="1" dirty="0">
              <a:latin typeface="Arial" panose="020B0604020202020204" pitchFamily="34" charset="0"/>
              <a:cs typeface="Arial" panose="020B0604020202020204" pitchFamily="34" charset="0"/>
            </a:endParaRPr>
          </a:p>
          <a:p>
            <a:pPr>
              <a:lnSpc>
                <a:spcPct val="80000"/>
              </a:lnSpc>
            </a:pPr>
            <a:r>
              <a:rPr lang="en-US" sz="1200" b="1" dirty="0">
                <a:latin typeface="Arial" panose="020B0604020202020204" pitchFamily="34" charset="0"/>
                <a:cs typeface="Arial" panose="020B0604020202020204" pitchFamily="34" charset="0"/>
              </a:rPr>
              <a:t>Facilitate</a:t>
            </a:r>
            <a:r>
              <a:rPr lang="en-US" sz="1200" dirty="0">
                <a:latin typeface="Arial" panose="020B0604020202020204" pitchFamily="34" charset="0"/>
                <a:cs typeface="Arial" panose="020B0604020202020204" pitchFamily="34" charset="0"/>
              </a:rPr>
              <a:t>: You have 45 minutes for this time. As people get used to doing this, it is easy to lose track of time. If you have twelve people in your group, each person only has a few minutes to share. There will be times when someone needs more time. Your job will be to keep things moving and allow everyone time to share.</a:t>
            </a:r>
          </a:p>
          <a:p>
            <a:pPr>
              <a:lnSpc>
                <a:spcPct val="80000"/>
              </a:lnSpc>
              <a:buNone/>
            </a:pPr>
            <a:endParaRPr lang="en-US" sz="1200" dirty="0">
              <a:latin typeface="Arial" panose="020B0604020202020204" pitchFamily="34" charset="0"/>
              <a:cs typeface="Arial" panose="020B0604020202020204" pitchFamily="34" charset="0"/>
            </a:endParaRPr>
          </a:p>
          <a:p>
            <a:pPr>
              <a:lnSpc>
                <a:spcPct val="80000"/>
              </a:lnSpc>
            </a:pPr>
            <a:r>
              <a:rPr lang="en-US" sz="1200" dirty="0">
                <a:latin typeface="Arial" panose="020B0604020202020204" pitchFamily="34" charset="0"/>
                <a:cs typeface="Arial" panose="020B0604020202020204" pitchFamily="34" charset="0"/>
              </a:rPr>
              <a:t>Before starting the process, go over the statements on the slides to establish the ground rules. As people share, help them follow the guidelines. There will be people who will want to offer advice and try to fix a problem; remind them that the goal is not to fix it but to allow room for God to influence the situation.</a:t>
            </a:r>
          </a:p>
          <a:p>
            <a:pPr lvl="1">
              <a:lnSpc>
                <a:spcPct val="80000"/>
              </a:lnSpc>
            </a:pPr>
            <a:r>
              <a:rPr lang="en-US" sz="1200" dirty="0">
                <a:latin typeface="Arial" panose="020B0604020202020204" pitchFamily="34" charset="0"/>
                <a:cs typeface="Arial" panose="020B0604020202020204" pitchFamily="34" charset="0"/>
              </a:rPr>
              <a:t>Share: As this is the first time, start out by sharing the kinds of requests people may make. Share what you want to focus on and then ask another person to share.</a:t>
            </a:r>
          </a:p>
          <a:p>
            <a:pPr lvl="1">
              <a:lnSpc>
                <a:spcPct val="80000"/>
              </a:lnSpc>
            </a:pPr>
            <a:endParaRPr lang="en-US" sz="1200" dirty="0">
              <a:latin typeface="Arial" panose="020B0604020202020204" pitchFamily="34" charset="0"/>
              <a:cs typeface="Arial" panose="020B0604020202020204" pitchFamily="34" charset="0"/>
            </a:endParaRPr>
          </a:p>
          <a:p>
            <a:pPr lvl="0"/>
            <a:r>
              <a:rPr lang="en-US" sz="1200" b="1" dirty="0">
                <a:latin typeface="Arial" panose="020B0604020202020204" pitchFamily="34" charset="0"/>
                <a:cs typeface="Arial" panose="020B0604020202020204" pitchFamily="34" charset="0"/>
              </a:rPr>
              <a:t>Stories:</a:t>
            </a:r>
          </a:p>
          <a:p>
            <a:pPr lvl="0"/>
            <a:endParaRPr lang="en-US" sz="1200" dirty="0">
              <a:latin typeface="Arial" panose="020B0604020202020204" pitchFamily="34" charset="0"/>
              <a:cs typeface="Arial" panose="020B0604020202020204" pitchFamily="34" charset="0"/>
            </a:endParaRPr>
          </a:p>
          <a:p>
            <a:pPr lvl="0"/>
            <a:r>
              <a:rPr lang="en-US" sz="1200" b="1" dirty="0">
                <a:latin typeface="Arial" panose="020B0604020202020204" pitchFamily="34" charset="0"/>
                <a:cs typeface="Arial" panose="020B0604020202020204" pitchFamily="34" charset="0"/>
              </a:rPr>
              <a:t>References:</a:t>
            </a:r>
          </a:p>
          <a:p>
            <a:pPr lvl="0"/>
            <a:endParaRPr lang="en-US" sz="1200" b="1" dirty="0">
              <a:latin typeface="Arial" panose="020B0604020202020204" pitchFamily="34" charset="0"/>
              <a:cs typeface="Arial" panose="020B0604020202020204" pitchFamily="34" charset="0"/>
            </a:endParaRPr>
          </a:p>
          <a:p>
            <a:r>
              <a:rPr lang="en-US" dirty="0"/>
              <a:t>The concepts in this presentation are the intellectual property of Spiritual Leadership Inc., except as noted otherwise.</a:t>
            </a:r>
          </a:p>
          <a:p>
            <a:r>
              <a:rPr lang="en-US" dirty="0"/>
              <a:t>Copyright © 2016 Spiritual Leadership, Inc. All Rights Reserved. </a:t>
            </a:r>
          </a:p>
          <a:p>
            <a:pPr lvl="0"/>
            <a:r>
              <a:rPr lang="en-US" sz="1200" dirty="0">
                <a:latin typeface="Arial" panose="020B0604020202020204" pitchFamily="34" charset="0"/>
                <a:cs typeface="Arial" panose="020B0604020202020204" pitchFamily="34" charset="0"/>
              </a:rPr>
              <a:t>.</a:t>
            </a:r>
          </a:p>
          <a:p>
            <a:pPr>
              <a:lnSpc>
                <a:spcPct val="80000"/>
              </a:lnSpc>
              <a:buNone/>
            </a:pPr>
            <a:endParaRPr lang="en-US" sz="800" dirty="0"/>
          </a:p>
        </p:txBody>
      </p:sp>
    </p:spTree>
    <p:extLst>
      <p:ext uri="{BB962C8B-B14F-4D97-AF65-F5344CB8AC3E}">
        <p14:creationId xmlns:p14="http://schemas.microsoft.com/office/powerpoint/2010/main" val="228917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t>
            </a:r>
          </a:p>
          <a:p>
            <a:r>
              <a:rPr lang="en-US" b="1" dirty="0"/>
              <a:t>Facilitator Notes: </a:t>
            </a:r>
          </a:p>
          <a:p>
            <a:endParaRPr lang="en-US" b="1" dirty="0"/>
          </a:p>
          <a:p>
            <a:r>
              <a:rPr lang="en-US" b="1" dirty="0"/>
              <a:t>Purpose of the slide: </a:t>
            </a:r>
            <a:r>
              <a:rPr lang="en-US" b="0" dirty="0"/>
              <a:t>Presents</a:t>
            </a:r>
            <a:r>
              <a:rPr lang="en-US" b="1" baseline="0" dirty="0"/>
              <a:t> </a:t>
            </a:r>
            <a:r>
              <a:rPr lang="en-US" b="0" dirty="0"/>
              <a:t>the Formation Question for this part of the journey</a:t>
            </a:r>
            <a:r>
              <a:rPr lang="en-US" b="0" baseline="0" dirty="0"/>
              <a:t> and helps focus it on “actions” to commit to and be held accountable for, rather than just general areas of desire.</a:t>
            </a:r>
            <a:endParaRPr lang="en-US" b="0" dirty="0"/>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Message of the slide:  </a:t>
            </a:r>
            <a:r>
              <a:rPr lang="en-US" sz="1200" dirty="0"/>
              <a:t>The Formation Question is a covenantal question that all L3 Project participants agree to answer and be held accountable to each time the Project meets. The question each person is asked to respond to is, “What</a:t>
            </a:r>
            <a:r>
              <a:rPr lang="en-US" sz="1200" baseline="0" dirty="0"/>
              <a:t> </a:t>
            </a:r>
            <a:r>
              <a:rPr lang="en-US" sz="1200" dirty="0"/>
              <a:t>will I do to live in full devotion to Jesus Christ?”</a:t>
            </a:r>
          </a:p>
          <a:p>
            <a:r>
              <a:rPr lang="en-US" b="0" dirty="0"/>
              <a:t>	See also notes for slide #4</a:t>
            </a:r>
          </a:p>
          <a:p>
            <a:endParaRPr lang="en-US" b="1" dirty="0"/>
          </a:p>
          <a:p>
            <a:r>
              <a:rPr lang="en-US" b="1" dirty="0"/>
              <a:t>Stories:</a:t>
            </a:r>
          </a:p>
          <a:p>
            <a:endParaRPr lang="en-US" b="1" dirty="0"/>
          </a:p>
          <a:p>
            <a:r>
              <a:rPr lang="en-US" b="1" dirty="0"/>
              <a:t>References:</a:t>
            </a:r>
          </a:p>
          <a:p>
            <a:endParaRPr lang="en-US" dirty="0"/>
          </a:p>
        </p:txBody>
      </p:sp>
      <p:sp>
        <p:nvSpPr>
          <p:cNvPr id="4" name="Slide Number Placeholder 3"/>
          <p:cNvSpPr>
            <a:spLocks noGrp="1"/>
          </p:cNvSpPr>
          <p:nvPr>
            <p:ph type="sldNum" sz="quarter" idx="10"/>
          </p:nvPr>
        </p:nvSpPr>
        <p:spPr/>
        <p:txBody>
          <a:bodyPr/>
          <a:lstStyle/>
          <a:p>
            <a:fld id="{3F9E4716-D8EB-4B59-9D16-F0B5C89847C6}" type="slidenum">
              <a:rPr lang="en-US" smtClean="0"/>
              <a:t>18</a:t>
            </a:fld>
            <a:endParaRPr lang="en-US"/>
          </a:p>
        </p:txBody>
      </p:sp>
    </p:spTree>
    <p:extLst>
      <p:ext uri="{BB962C8B-B14F-4D97-AF65-F5344CB8AC3E}">
        <p14:creationId xmlns:p14="http://schemas.microsoft.com/office/powerpoint/2010/main" val="1916244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Jesus spent the night in prayer before recruiting his team.</a:t>
            </a:r>
          </a:p>
        </p:txBody>
      </p:sp>
      <p:sp>
        <p:nvSpPr>
          <p:cNvPr id="4" name="Slide Number Placeholder 3"/>
          <p:cNvSpPr>
            <a:spLocks noGrp="1"/>
          </p:cNvSpPr>
          <p:nvPr>
            <p:ph type="sldNum" sz="quarter" idx="5"/>
          </p:nvPr>
        </p:nvSpPr>
        <p:spPr/>
        <p:txBody>
          <a:bodyPr/>
          <a:lstStyle/>
          <a:p>
            <a:fld id="{3F9E4716-D8EB-4B59-9D16-F0B5C89847C6}" type="slidenum">
              <a:rPr lang="en-US" smtClean="0"/>
              <a:t>19</a:t>
            </a:fld>
            <a:endParaRPr lang="en-US"/>
          </a:p>
        </p:txBody>
      </p:sp>
    </p:spTree>
    <p:extLst>
      <p:ext uri="{BB962C8B-B14F-4D97-AF65-F5344CB8AC3E}">
        <p14:creationId xmlns:p14="http://schemas.microsoft.com/office/powerpoint/2010/main" val="2728273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Adaptive leadership - why &amp; how rather than just adjusting our what (technical)</a:t>
            </a:r>
          </a:p>
          <a:p>
            <a:endParaRPr lang="en-US" dirty="0"/>
          </a:p>
        </p:txBody>
      </p:sp>
      <p:sp>
        <p:nvSpPr>
          <p:cNvPr id="4" name="Slide Number Placeholder 3"/>
          <p:cNvSpPr>
            <a:spLocks noGrp="1"/>
          </p:cNvSpPr>
          <p:nvPr>
            <p:ph type="sldNum" sz="quarter" idx="5"/>
          </p:nvPr>
        </p:nvSpPr>
        <p:spPr/>
        <p:txBody>
          <a:bodyPr/>
          <a:lstStyle/>
          <a:p>
            <a:fld id="{3F9E4716-D8EB-4B59-9D16-F0B5C89847C6}" type="slidenum">
              <a:rPr lang="en-US" smtClean="0"/>
              <a:t>22</a:t>
            </a:fld>
            <a:endParaRPr lang="en-US"/>
          </a:p>
        </p:txBody>
      </p:sp>
    </p:spTree>
    <p:extLst>
      <p:ext uri="{BB962C8B-B14F-4D97-AF65-F5344CB8AC3E}">
        <p14:creationId xmlns:p14="http://schemas.microsoft.com/office/powerpoint/2010/main" val="1759690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US" dirty="0"/>
              <a:t>contrast SLI with traditional strategic planning </a:t>
            </a:r>
          </a:p>
          <a:p>
            <a:pPr marL="571500" indent="-571500">
              <a:buFont typeface="Arial" panose="020B0604020202020204" pitchFamily="34" charset="0"/>
              <a:buChar char="•"/>
            </a:pPr>
            <a:r>
              <a:rPr lang="en-US" dirty="0"/>
              <a:t>paradigm shift of leadership is everywhere - need to lead together as we love &amp; learn together </a:t>
            </a:r>
          </a:p>
          <a:p>
            <a:pPr marL="571500" indent="-571500">
              <a:buFont typeface="Arial" panose="020B0604020202020204" pitchFamily="34" charset="0"/>
              <a:buChar char="•"/>
            </a:pPr>
            <a:r>
              <a:rPr lang="en-US" dirty="0"/>
              <a:t>sweet spot now of opportunity</a:t>
            </a:r>
          </a:p>
          <a:p>
            <a:pPr marL="571500" indent="-571500">
              <a:buFont typeface="Arial" panose="020B0604020202020204" pitchFamily="34" charset="0"/>
              <a:buChar char="•"/>
            </a:pPr>
            <a:r>
              <a:rPr lang="en-US" dirty="0"/>
              <a:t>key of discernment - hear what the Spirit is saying to the church</a:t>
            </a:r>
          </a:p>
          <a:p>
            <a:pPr marL="571500" indent="-571500">
              <a:buFont typeface="Arial" panose="020B0604020202020204" pitchFamily="34" charset="0"/>
              <a:buChar char="•"/>
            </a:pPr>
            <a:r>
              <a:rPr lang="en-US" dirty="0"/>
              <a:t>why 'next steps' language so key for this season </a:t>
            </a:r>
          </a:p>
          <a:p>
            <a:pPr marL="571500" indent="-571500">
              <a:buFont typeface="Arial" panose="020B0604020202020204" pitchFamily="34" charset="0"/>
              <a:buChar char="•"/>
            </a:pPr>
            <a:r>
              <a:rPr lang="en-US" dirty="0"/>
              <a:t>God is doing something new - pay attention - don't miss it </a:t>
            </a:r>
          </a:p>
          <a:p>
            <a:pPr marL="571500" indent="-571500">
              <a:buFont typeface="Arial" panose="020B0604020202020204" pitchFamily="34" charset="0"/>
              <a:buChar char="•"/>
            </a:pPr>
            <a:r>
              <a:rPr lang="en-US" dirty="0"/>
              <a:t>moving from Judges to Acts</a:t>
            </a:r>
          </a:p>
          <a:p>
            <a:pPr marL="571500" indent="-571500">
              <a:buFont typeface="Arial" panose="020B0604020202020204" pitchFamily="34" charset="0"/>
              <a:buChar char="•"/>
            </a:pPr>
            <a:r>
              <a:rPr lang="en-US" dirty="0"/>
              <a:t>realistic: not fast, not a band-aid, tension, trust the process</a:t>
            </a:r>
          </a:p>
          <a:p>
            <a:endParaRPr lang="en-US" dirty="0"/>
          </a:p>
        </p:txBody>
      </p:sp>
      <p:sp>
        <p:nvSpPr>
          <p:cNvPr id="4" name="Slide Number Placeholder 3"/>
          <p:cNvSpPr>
            <a:spLocks noGrp="1"/>
          </p:cNvSpPr>
          <p:nvPr>
            <p:ph type="sldNum" sz="quarter" idx="5"/>
          </p:nvPr>
        </p:nvSpPr>
        <p:spPr/>
        <p:txBody>
          <a:bodyPr/>
          <a:lstStyle/>
          <a:p>
            <a:fld id="{3F9E4716-D8EB-4B59-9D16-F0B5C89847C6}" type="slidenum">
              <a:rPr lang="en-US" smtClean="0"/>
              <a:t>24</a:t>
            </a:fld>
            <a:endParaRPr lang="en-US"/>
          </a:p>
        </p:txBody>
      </p:sp>
    </p:spTree>
    <p:extLst>
      <p:ext uri="{BB962C8B-B14F-4D97-AF65-F5344CB8AC3E}">
        <p14:creationId xmlns:p14="http://schemas.microsoft.com/office/powerpoint/2010/main" val="415823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64</a:t>
            </a:r>
          </a:p>
        </p:txBody>
      </p:sp>
      <p:sp>
        <p:nvSpPr>
          <p:cNvPr id="4" name="Slide Number Placeholder 3"/>
          <p:cNvSpPr>
            <a:spLocks noGrp="1"/>
          </p:cNvSpPr>
          <p:nvPr>
            <p:ph type="sldNum" sz="quarter" idx="5"/>
          </p:nvPr>
        </p:nvSpPr>
        <p:spPr/>
        <p:txBody>
          <a:bodyPr/>
          <a:lstStyle/>
          <a:p>
            <a:fld id="{836190CE-5487-43C8-BC3B-2EB438C91652}" type="slidenum">
              <a:rPr lang="en-US" smtClean="0"/>
              <a:t>27</a:t>
            </a:fld>
            <a:endParaRPr lang="en-US"/>
          </a:p>
        </p:txBody>
      </p:sp>
    </p:spTree>
    <p:extLst>
      <p:ext uri="{BB962C8B-B14F-4D97-AF65-F5344CB8AC3E}">
        <p14:creationId xmlns:p14="http://schemas.microsoft.com/office/powerpoint/2010/main" val="2654981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9E4716-D8EB-4B59-9D16-F0B5C89847C6}" type="slidenum">
              <a:rPr lang="en-US" smtClean="0"/>
              <a:t>28</a:t>
            </a:fld>
            <a:endParaRPr lang="en-US"/>
          </a:p>
        </p:txBody>
      </p:sp>
    </p:spTree>
    <p:extLst>
      <p:ext uri="{BB962C8B-B14F-4D97-AF65-F5344CB8AC3E}">
        <p14:creationId xmlns:p14="http://schemas.microsoft.com/office/powerpoint/2010/main" val="31677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136195" name="Rectangle 3"/>
          <p:cNvSpPr>
            <a:spLocks noGrp="1" noChangeArrowheads="1"/>
          </p:cNvSpPr>
          <p:nvPr>
            <p:ph type="body" idx="1"/>
          </p:nvPr>
        </p:nvSpPr>
        <p:spPr bwMode="auto">
          <a:xfrm>
            <a:off x="685186" y="4344170"/>
            <a:ext cx="5487629" cy="4114800"/>
          </a:xfrm>
          <a:prstGeom prst="rect">
            <a:avLst/>
          </a:prstGeom>
          <a:noFill/>
          <a:ln>
            <a:miter lim="800000"/>
            <a:headEnd/>
            <a:tailEnd/>
          </a:ln>
        </p:spPr>
        <p:txBody>
          <a:bodyPr/>
          <a:lstStyle/>
          <a:p>
            <a:r>
              <a:rPr lang="en-US"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Facilitator Notes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Purpose</a:t>
            </a:r>
            <a:r>
              <a:rPr lang="en-US" b="1" baseline="0" dirty="0">
                <a:latin typeface="Arial" panose="020B0604020202020204" pitchFamily="34" charset="0"/>
                <a:cs typeface="Arial" panose="020B0604020202020204" pitchFamily="34" charset="0"/>
              </a:rPr>
              <a:t> of the slide: </a:t>
            </a:r>
            <a:r>
              <a:rPr lang="en-US" baseline="0" dirty="0">
                <a:latin typeface="Arial" panose="020B0604020202020204" pitchFamily="34" charset="0"/>
                <a:cs typeface="Arial" panose="020B0604020202020204" pitchFamily="34" charset="0"/>
              </a:rPr>
              <a:t>To link our Formation disciplines to the biblical message and the work of the Holy Spirit in our lives.</a:t>
            </a:r>
          </a:p>
          <a:p>
            <a:endParaRPr lang="en-US" baseline="0" dirty="0">
              <a:latin typeface="Arial" panose="020B0604020202020204" pitchFamily="34" charset="0"/>
              <a:cs typeface="Arial" panose="020B0604020202020204" pitchFamily="34" charset="0"/>
            </a:endParaRPr>
          </a:p>
          <a:p>
            <a:r>
              <a:rPr lang="en-US" b="1" baseline="0" dirty="0">
                <a:latin typeface="Arial" panose="020B0604020202020204" pitchFamily="34" charset="0"/>
                <a:cs typeface="Arial" panose="020B0604020202020204" pitchFamily="34" charset="0"/>
              </a:rPr>
              <a:t>Message of the slide: </a:t>
            </a:r>
            <a:r>
              <a:rPr lang="en-US" baseline="0" dirty="0">
                <a:latin typeface="Arial" panose="020B0604020202020204" pitchFamily="34" charset="0"/>
                <a:cs typeface="Arial" panose="020B0604020202020204" pitchFamily="34" charset="0"/>
              </a:rPr>
              <a:t>SLI’s investment in Spiritual Formation is tied directly to the good news that God intends through the Holy Spirit to transform us into the likeness of Jesus “from one degree of glory to another.” The Christ-likeness into which the Spirit brings us is divine love “full of grace and truth” (John 1:14)</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Stories: </a:t>
            </a:r>
            <a:r>
              <a:rPr lang="en-US" b="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ometimes it’s helpful</a:t>
            </a:r>
            <a:r>
              <a:rPr lang="en-US" baseline="0" dirty="0">
                <a:latin typeface="Arial" panose="020B0604020202020204" pitchFamily="34" charset="0"/>
                <a:cs typeface="Arial" panose="020B0604020202020204" pitchFamily="34" charset="0"/>
              </a:rPr>
              <a:t> to remind each other that Christian salvation is not only “getting us into heaven, but also getting heaven into us.” Perhaps this is a good place for the facilitator to describe how this concept first began to grow in your own life.</a:t>
            </a:r>
          </a:p>
          <a:p>
            <a:pPr lvl="0"/>
            <a:endParaRPr lang="en-US" baseline="0" dirty="0">
              <a:latin typeface="Arial" panose="020B0604020202020204" pitchFamily="34" charset="0"/>
              <a:cs typeface="Arial" panose="020B0604020202020204" pitchFamily="34" charset="0"/>
            </a:endParaRPr>
          </a:p>
          <a:p>
            <a:pPr lvl="0"/>
            <a:r>
              <a:rPr lang="en-US" baseline="0" dirty="0">
                <a:latin typeface="Arial" panose="020B0604020202020204" pitchFamily="34" charset="0"/>
                <a:cs typeface="Arial" panose="020B0604020202020204" pitchFamily="34" charset="0"/>
              </a:rPr>
              <a:t>John and Charles Wesley came to this transforming reality within a few days of each other in the spring of 1738 and then gave their lives and gifts to extend this possibility as the “Good Medicine of life.”</a:t>
            </a:r>
          </a:p>
          <a:p>
            <a:pPr lvl="0"/>
            <a:r>
              <a:rPr lang="en-US" baseline="0" dirty="0">
                <a:latin typeface="Arial" panose="020B0604020202020204" pitchFamily="34" charset="0"/>
                <a:cs typeface="Arial" panose="020B0604020202020204" pitchFamily="34" charset="0"/>
              </a:rPr>
              <a:t>Charles Wesley described this in his hymn:</a:t>
            </a:r>
          </a:p>
          <a:p>
            <a:pPr lvl="0"/>
            <a:r>
              <a:rPr lang="en-US" baseline="0" dirty="0">
                <a:latin typeface="Arial" panose="020B0604020202020204" pitchFamily="34" charset="0"/>
                <a:cs typeface="Arial" panose="020B0604020202020204" pitchFamily="34" charset="0"/>
              </a:rPr>
              <a:t>	   Love divine, all loves excelling, joy of heaven to earth come down;</a:t>
            </a:r>
          </a:p>
          <a:p>
            <a:pPr lvl="0"/>
            <a:r>
              <a:rPr lang="en-US" baseline="0" dirty="0">
                <a:latin typeface="Arial" panose="020B0604020202020204" pitchFamily="34" charset="0"/>
                <a:cs typeface="Arial" panose="020B0604020202020204" pitchFamily="34" charset="0"/>
              </a:rPr>
              <a:t>	Fix in us thy humble dwelling; all thy faithful mercies crown!</a:t>
            </a:r>
          </a:p>
          <a:p>
            <a:pPr lvl="0"/>
            <a:r>
              <a:rPr lang="en-US" baseline="0" dirty="0">
                <a:latin typeface="Arial" panose="020B0604020202020204" pitchFamily="34" charset="0"/>
                <a:cs typeface="Arial" panose="020B0604020202020204" pitchFamily="34" charset="0"/>
              </a:rPr>
              <a:t>	Jesus, thou art all compassion, pure, unbounded love thou art;</a:t>
            </a:r>
          </a:p>
          <a:p>
            <a:pPr lvl="0"/>
            <a:r>
              <a:rPr lang="en-US" baseline="0" dirty="0">
                <a:latin typeface="Arial" panose="020B0604020202020204" pitchFamily="34" charset="0"/>
                <a:cs typeface="Arial" panose="020B0604020202020204" pitchFamily="34" charset="0"/>
              </a:rPr>
              <a:t>	visit us with thy salvation; enter every trembling heart.</a:t>
            </a:r>
          </a:p>
          <a:p>
            <a:pPr lvl="0"/>
            <a:endParaRPr lang="en-US" baseline="0" dirty="0">
              <a:latin typeface="Arial" panose="020B0604020202020204" pitchFamily="34" charset="0"/>
              <a:cs typeface="Arial" panose="020B0604020202020204" pitchFamily="34" charset="0"/>
            </a:endParaRPr>
          </a:p>
          <a:p>
            <a:pPr lvl="0"/>
            <a:r>
              <a:rPr lang="en-US" baseline="0" dirty="0">
                <a:latin typeface="Arial" panose="020B0604020202020204" pitchFamily="34" charset="0"/>
                <a:cs typeface="Arial" panose="020B0604020202020204" pitchFamily="34" charset="0"/>
              </a:rPr>
              <a:t>	   Finish, then, thy new creation; pure and spotless let us be. </a:t>
            </a:r>
          </a:p>
          <a:p>
            <a:pPr lvl="0"/>
            <a:r>
              <a:rPr lang="en-US" baseline="0" dirty="0">
                <a:latin typeface="Arial" panose="020B0604020202020204" pitchFamily="34" charset="0"/>
                <a:cs typeface="Arial" panose="020B0604020202020204" pitchFamily="34" charset="0"/>
              </a:rPr>
              <a:t>	Let us see they great salvation perfectly restored in thee;</a:t>
            </a:r>
          </a:p>
          <a:p>
            <a:pPr lvl="0"/>
            <a:r>
              <a:rPr lang="en-US" baseline="0" dirty="0">
                <a:latin typeface="Arial" panose="020B0604020202020204" pitchFamily="34" charset="0"/>
                <a:cs typeface="Arial" panose="020B0604020202020204" pitchFamily="34" charset="0"/>
              </a:rPr>
              <a:t>	changed from glory into glory, till in heaven we take our place,</a:t>
            </a:r>
          </a:p>
          <a:p>
            <a:pPr lvl="0"/>
            <a:r>
              <a:rPr lang="en-US" baseline="0" dirty="0">
                <a:latin typeface="Arial" panose="020B0604020202020204" pitchFamily="34" charset="0"/>
                <a:cs typeface="Arial" panose="020B0604020202020204" pitchFamily="34" charset="0"/>
              </a:rPr>
              <a:t>	till we cast our crowns before thee, lost in wonder, love, and praise.</a:t>
            </a:r>
          </a:p>
          <a:p>
            <a:pPr lvl="0"/>
            <a:r>
              <a:rPr lang="en-US" baseline="0" dirty="0">
                <a:latin typeface="Arial" panose="020B0604020202020204" pitchFamily="34" charset="0"/>
                <a:cs typeface="Arial" panose="020B0604020202020204" pitchFamily="34" charset="0"/>
              </a:rPr>
              <a:t>	</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References: </a:t>
            </a:r>
            <a:r>
              <a:rPr lang="en-US" dirty="0">
                <a:latin typeface="Arial" panose="020B0604020202020204" pitchFamily="34" charset="0"/>
                <a:cs typeface="Arial" panose="020B0604020202020204" pitchFamily="34" charset="0"/>
              </a:rPr>
              <a:t>Hymn: “Love Divine,</a:t>
            </a:r>
            <a:r>
              <a:rPr lang="en-US" baseline="0" dirty="0">
                <a:latin typeface="Arial" panose="020B0604020202020204" pitchFamily="34" charset="0"/>
                <a:cs typeface="Arial" panose="020B0604020202020204" pitchFamily="34" charset="0"/>
              </a:rPr>
              <a:t> All Loves Excelling” 1747</a:t>
            </a:r>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Image purchased from </a:t>
            </a:r>
            <a:r>
              <a:rPr lang="en-US" dirty="0" err="1">
                <a:latin typeface="Arial" panose="020B0604020202020204" pitchFamily="34" charset="0"/>
                <a:cs typeface="Arial" panose="020B0604020202020204" pitchFamily="34" charset="0"/>
              </a:rPr>
              <a:t>Lightstock</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(do not use without permission)</a:t>
            </a:r>
          </a:p>
          <a:p>
            <a:pPr lvl="0"/>
            <a:endParaRPr lang="en-US" baseline="0" dirty="0">
              <a:latin typeface="Arial" panose="020B0604020202020204" pitchFamily="34" charset="0"/>
              <a:cs typeface="Arial" panose="020B0604020202020204" pitchFamily="34" charset="0"/>
            </a:endParaRPr>
          </a:p>
          <a:p>
            <a:r>
              <a:rPr lang="en-US" dirty="0"/>
              <a:t>The concepts in this presentation are the intellectual property of Spiritual Leadership Inc., except as noted otherwise.</a:t>
            </a:r>
          </a:p>
          <a:p>
            <a:r>
              <a:rPr lang="en-US" dirty="0"/>
              <a:t>Copyright © 2016 Spiritual Leadership, Inc. All Rights Reserved. </a:t>
            </a:r>
          </a:p>
          <a:p>
            <a:pPr lvl="0"/>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65042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136195" name="Rectangle 3"/>
          <p:cNvSpPr>
            <a:spLocks noGrp="1" noChangeArrowheads="1"/>
          </p:cNvSpPr>
          <p:nvPr>
            <p:ph type="body" idx="1"/>
          </p:nvPr>
        </p:nvSpPr>
        <p:spPr bwMode="auto">
          <a:xfrm>
            <a:off x="685186" y="4344170"/>
            <a:ext cx="5487629" cy="4114800"/>
          </a:xfrm>
          <a:prstGeom prst="rect">
            <a:avLst/>
          </a:prstGeom>
          <a:noFill/>
          <a:ln>
            <a:miter lim="800000"/>
            <a:headEnd/>
            <a:tailEnd/>
          </a:ln>
        </p:spPr>
        <p:txBody>
          <a:bodyPr/>
          <a:lstStyle/>
          <a:p>
            <a:r>
              <a:rPr lang="en-US"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Facilitator Notes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Purpose</a:t>
            </a:r>
            <a:r>
              <a:rPr lang="en-US" b="1" baseline="0" dirty="0">
                <a:latin typeface="Arial" panose="020B0604020202020204" pitchFamily="34" charset="0"/>
                <a:cs typeface="Arial" panose="020B0604020202020204" pitchFamily="34" charset="0"/>
              </a:rPr>
              <a:t> of the slide: </a:t>
            </a:r>
            <a:r>
              <a:rPr lang="en-US" baseline="0" dirty="0">
                <a:latin typeface="Arial" panose="020B0604020202020204" pitchFamily="34" charset="0"/>
                <a:cs typeface="Arial" panose="020B0604020202020204" pitchFamily="34" charset="0"/>
              </a:rPr>
              <a:t>To link our Formation disciplines to the biblical message and the work of the Holy Spirit in our lives.</a:t>
            </a:r>
          </a:p>
          <a:p>
            <a:endParaRPr lang="en-US" baseline="0" dirty="0">
              <a:latin typeface="Arial" panose="020B0604020202020204" pitchFamily="34" charset="0"/>
              <a:cs typeface="Arial" panose="020B0604020202020204" pitchFamily="34" charset="0"/>
            </a:endParaRPr>
          </a:p>
          <a:p>
            <a:r>
              <a:rPr lang="en-US" b="1" baseline="0" dirty="0">
                <a:latin typeface="Arial" panose="020B0604020202020204" pitchFamily="34" charset="0"/>
                <a:cs typeface="Arial" panose="020B0604020202020204" pitchFamily="34" charset="0"/>
              </a:rPr>
              <a:t>Message of the slide: </a:t>
            </a:r>
            <a:r>
              <a:rPr lang="en-US" baseline="0" dirty="0">
                <a:latin typeface="Arial" panose="020B0604020202020204" pitchFamily="34" charset="0"/>
                <a:cs typeface="Arial" panose="020B0604020202020204" pitchFamily="34" charset="0"/>
              </a:rPr>
              <a:t>SLI’s investment in Spiritual Formation is tied directly to the good news that God intends through the Holy Spirit to transform us into the likeness of Jesus “from one degree of glory to another.” The Christ-likeness into which the Spirit brings us is divine love “full of grace and truth” (John 1:14)</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Stories: </a:t>
            </a:r>
            <a:r>
              <a:rPr lang="en-US" b="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ometimes it’s helpful</a:t>
            </a:r>
            <a:r>
              <a:rPr lang="en-US" baseline="0" dirty="0">
                <a:latin typeface="Arial" panose="020B0604020202020204" pitchFamily="34" charset="0"/>
                <a:cs typeface="Arial" panose="020B0604020202020204" pitchFamily="34" charset="0"/>
              </a:rPr>
              <a:t> to remind each other that Christian salvation is not only “getting us into heaven, but also getting heaven into us.” Perhaps this is a good place for the facilitator to describe how this concept first began to grow in your own life.</a:t>
            </a:r>
          </a:p>
          <a:p>
            <a:pPr lvl="0"/>
            <a:endParaRPr lang="en-US" baseline="0" dirty="0">
              <a:latin typeface="Arial" panose="020B0604020202020204" pitchFamily="34" charset="0"/>
              <a:cs typeface="Arial" panose="020B0604020202020204" pitchFamily="34" charset="0"/>
            </a:endParaRPr>
          </a:p>
          <a:p>
            <a:pPr lvl="0"/>
            <a:r>
              <a:rPr lang="en-US" baseline="0" dirty="0">
                <a:latin typeface="Arial" panose="020B0604020202020204" pitchFamily="34" charset="0"/>
                <a:cs typeface="Arial" panose="020B0604020202020204" pitchFamily="34" charset="0"/>
              </a:rPr>
              <a:t>John and Charles Wesley came to this transforming reality within a few days of each other in the spring of 1738 and then gave their lives and gifts to extend this possibility as the “Good Medicine of life.”</a:t>
            </a:r>
          </a:p>
          <a:p>
            <a:pPr lvl="0"/>
            <a:r>
              <a:rPr lang="en-US" baseline="0" dirty="0">
                <a:latin typeface="Arial" panose="020B0604020202020204" pitchFamily="34" charset="0"/>
                <a:cs typeface="Arial" panose="020B0604020202020204" pitchFamily="34" charset="0"/>
              </a:rPr>
              <a:t>Charles Wesley described this in his hymn:</a:t>
            </a:r>
          </a:p>
          <a:p>
            <a:pPr lvl="0"/>
            <a:r>
              <a:rPr lang="en-US" baseline="0" dirty="0">
                <a:latin typeface="Arial" panose="020B0604020202020204" pitchFamily="34" charset="0"/>
                <a:cs typeface="Arial" panose="020B0604020202020204" pitchFamily="34" charset="0"/>
              </a:rPr>
              <a:t>	   Love divine, all loves excelling, joy of heaven to earth come down;</a:t>
            </a:r>
          </a:p>
          <a:p>
            <a:pPr lvl="0"/>
            <a:r>
              <a:rPr lang="en-US" baseline="0" dirty="0">
                <a:latin typeface="Arial" panose="020B0604020202020204" pitchFamily="34" charset="0"/>
                <a:cs typeface="Arial" panose="020B0604020202020204" pitchFamily="34" charset="0"/>
              </a:rPr>
              <a:t>	Fix in us thy humble dwelling; all thy faithful mercies crown!</a:t>
            </a:r>
          </a:p>
          <a:p>
            <a:pPr lvl="0"/>
            <a:r>
              <a:rPr lang="en-US" baseline="0" dirty="0">
                <a:latin typeface="Arial" panose="020B0604020202020204" pitchFamily="34" charset="0"/>
                <a:cs typeface="Arial" panose="020B0604020202020204" pitchFamily="34" charset="0"/>
              </a:rPr>
              <a:t>	Jesus, thou art all compassion, pure, unbounded love thou art;</a:t>
            </a:r>
          </a:p>
          <a:p>
            <a:pPr lvl="0"/>
            <a:r>
              <a:rPr lang="en-US" baseline="0" dirty="0">
                <a:latin typeface="Arial" panose="020B0604020202020204" pitchFamily="34" charset="0"/>
                <a:cs typeface="Arial" panose="020B0604020202020204" pitchFamily="34" charset="0"/>
              </a:rPr>
              <a:t>	visit us with thy salvation; enter every trembling heart.</a:t>
            </a:r>
          </a:p>
          <a:p>
            <a:pPr lvl="0"/>
            <a:endParaRPr lang="en-US" baseline="0" dirty="0">
              <a:latin typeface="Arial" panose="020B0604020202020204" pitchFamily="34" charset="0"/>
              <a:cs typeface="Arial" panose="020B0604020202020204" pitchFamily="34" charset="0"/>
            </a:endParaRPr>
          </a:p>
          <a:p>
            <a:pPr lvl="0"/>
            <a:r>
              <a:rPr lang="en-US" baseline="0" dirty="0">
                <a:latin typeface="Arial" panose="020B0604020202020204" pitchFamily="34" charset="0"/>
                <a:cs typeface="Arial" panose="020B0604020202020204" pitchFamily="34" charset="0"/>
              </a:rPr>
              <a:t>	   Finish, then, thy new creation; pure and spotless let us be. </a:t>
            </a:r>
          </a:p>
          <a:p>
            <a:pPr lvl="0"/>
            <a:r>
              <a:rPr lang="en-US" baseline="0" dirty="0">
                <a:latin typeface="Arial" panose="020B0604020202020204" pitchFamily="34" charset="0"/>
                <a:cs typeface="Arial" panose="020B0604020202020204" pitchFamily="34" charset="0"/>
              </a:rPr>
              <a:t>	Let us see they great salvation perfectly restored in thee;</a:t>
            </a:r>
          </a:p>
          <a:p>
            <a:pPr lvl="0"/>
            <a:r>
              <a:rPr lang="en-US" baseline="0" dirty="0">
                <a:latin typeface="Arial" panose="020B0604020202020204" pitchFamily="34" charset="0"/>
                <a:cs typeface="Arial" panose="020B0604020202020204" pitchFamily="34" charset="0"/>
              </a:rPr>
              <a:t>	changed from glory into glory, till in heaven we take our place,</a:t>
            </a:r>
          </a:p>
          <a:p>
            <a:pPr lvl="0"/>
            <a:r>
              <a:rPr lang="en-US" baseline="0" dirty="0">
                <a:latin typeface="Arial" panose="020B0604020202020204" pitchFamily="34" charset="0"/>
                <a:cs typeface="Arial" panose="020B0604020202020204" pitchFamily="34" charset="0"/>
              </a:rPr>
              <a:t>	till we cast our crowns before thee, lost in wonder, love, and praise.</a:t>
            </a:r>
          </a:p>
          <a:p>
            <a:pPr lvl="0"/>
            <a:r>
              <a:rPr lang="en-US" baseline="0" dirty="0">
                <a:latin typeface="Arial" panose="020B0604020202020204" pitchFamily="34" charset="0"/>
                <a:cs typeface="Arial" panose="020B0604020202020204" pitchFamily="34" charset="0"/>
              </a:rPr>
              <a:t>	</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References: </a:t>
            </a:r>
            <a:r>
              <a:rPr lang="en-US" dirty="0">
                <a:latin typeface="Arial" panose="020B0604020202020204" pitchFamily="34" charset="0"/>
                <a:cs typeface="Arial" panose="020B0604020202020204" pitchFamily="34" charset="0"/>
              </a:rPr>
              <a:t>Hymn: “Love Divine,</a:t>
            </a:r>
            <a:r>
              <a:rPr lang="en-US" baseline="0" dirty="0">
                <a:latin typeface="Arial" panose="020B0604020202020204" pitchFamily="34" charset="0"/>
                <a:cs typeface="Arial" panose="020B0604020202020204" pitchFamily="34" charset="0"/>
              </a:rPr>
              <a:t> All Loves Excelling” 1747</a:t>
            </a:r>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Image purchased from </a:t>
            </a:r>
            <a:r>
              <a:rPr lang="en-US" dirty="0" err="1">
                <a:latin typeface="Arial" panose="020B0604020202020204" pitchFamily="34" charset="0"/>
                <a:cs typeface="Arial" panose="020B0604020202020204" pitchFamily="34" charset="0"/>
              </a:rPr>
              <a:t>Lightstock</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(do not use without permission)</a:t>
            </a:r>
          </a:p>
          <a:p>
            <a:pPr lvl="0"/>
            <a:endParaRPr lang="en-US" baseline="0" dirty="0">
              <a:latin typeface="Arial" panose="020B0604020202020204" pitchFamily="34" charset="0"/>
              <a:cs typeface="Arial" panose="020B0604020202020204" pitchFamily="34" charset="0"/>
            </a:endParaRPr>
          </a:p>
          <a:p>
            <a:r>
              <a:rPr lang="en-US" dirty="0"/>
              <a:t>The concepts in this presentation are the intellectual property of Spiritual Leadership Inc., except as noted otherwise.</a:t>
            </a:r>
          </a:p>
          <a:p>
            <a:r>
              <a:rPr lang="en-US" dirty="0"/>
              <a:t>Copyright © 2016 Spiritual Leadership, Inc. All Rights Reserved. </a:t>
            </a:r>
          </a:p>
          <a:p>
            <a:pPr lvl="0"/>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06718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136195" name="Rectangle 3"/>
          <p:cNvSpPr>
            <a:spLocks noGrp="1" noChangeArrowheads="1"/>
          </p:cNvSpPr>
          <p:nvPr>
            <p:ph type="body" idx="1"/>
          </p:nvPr>
        </p:nvSpPr>
        <p:spPr bwMode="auto">
          <a:xfrm>
            <a:off x="685186" y="4344170"/>
            <a:ext cx="5487629" cy="4114800"/>
          </a:xfrm>
          <a:prstGeom prst="rect">
            <a:avLst/>
          </a:prstGeom>
          <a:noFill/>
          <a:ln>
            <a:miter lim="800000"/>
            <a:headEnd/>
            <a:tailEnd/>
          </a:ln>
        </p:spPr>
        <p:txBody>
          <a:bodyPr/>
          <a:lstStyle/>
          <a:p>
            <a:r>
              <a:rPr lang="en-US"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Facilitator Notes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Purpose</a:t>
            </a:r>
            <a:r>
              <a:rPr lang="en-US" b="1" baseline="0" dirty="0">
                <a:latin typeface="Arial" panose="020B0604020202020204" pitchFamily="34" charset="0"/>
                <a:cs typeface="Arial" panose="020B0604020202020204" pitchFamily="34" charset="0"/>
              </a:rPr>
              <a:t> of the slide: </a:t>
            </a:r>
            <a:r>
              <a:rPr lang="en-US" baseline="0" dirty="0">
                <a:latin typeface="Arial" panose="020B0604020202020204" pitchFamily="34" charset="0"/>
                <a:cs typeface="Arial" panose="020B0604020202020204" pitchFamily="34" charset="0"/>
              </a:rPr>
              <a:t>To link our Formation disciplines to the biblical message and the work of the Holy Spirit in our lives.</a:t>
            </a:r>
          </a:p>
          <a:p>
            <a:endParaRPr lang="en-US" baseline="0" dirty="0">
              <a:latin typeface="Arial" panose="020B0604020202020204" pitchFamily="34" charset="0"/>
              <a:cs typeface="Arial" panose="020B0604020202020204" pitchFamily="34" charset="0"/>
            </a:endParaRPr>
          </a:p>
          <a:p>
            <a:r>
              <a:rPr lang="en-US" b="1" baseline="0" dirty="0">
                <a:latin typeface="Arial" panose="020B0604020202020204" pitchFamily="34" charset="0"/>
                <a:cs typeface="Arial" panose="020B0604020202020204" pitchFamily="34" charset="0"/>
              </a:rPr>
              <a:t>Message of the slide: </a:t>
            </a:r>
            <a:r>
              <a:rPr lang="en-US" baseline="0" dirty="0">
                <a:latin typeface="Arial" panose="020B0604020202020204" pitchFamily="34" charset="0"/>
                <a:cs typeface="Arial" panose="020B0604020202020204" pitchFamily="34" charset="0"/>
              </a:rPr>
              <a:t>SLI’s investment in Spiritual Formation is tied directly to the good news that God intends through the Holy Spirit to transform us into the likeness of Jesus “from one degree of glory to another.” The Christ-likeness into which the Spirit brings us is divine love “full of grace and truth” (John 1:14)</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Stories: </a:t>
            </a:r>
            <a:r>
              <a:rPr lang="en-US" b="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ometimes it’s helpful</a:t>
            </a:r>
            <a:r>
              <a:rPr lang="en-US" baseline="0" dirty="0">
                <a:latin typeface="Arial" panose="020B0604020202020204" pitchFamily="34" charset="0"/>
                <a:cs typeface="Arial" panose="020B0604020202020204" pitchFamily="34" charset="0"/>
              </a:rPr>
              <a:t> to remind each other that Christian salvation is not only “getting us into heaven, but also getting heaven into us.” Perhaps this is a good place for the facilitator to describe how this concept first began to grow in your own life.</a:t>
            </a:r>
          </a:p>
          <a:p>
            <a:pPr lvl="0"/>
            <a:endParaRPr lang="en-US" baseline="0" dirty="0">
              <a:latin typeface="Arial" panose="020B0604020202020204" pitchFamily="34" charset="0"/>
              <a:cs typeface="Arial" panose="020B0604020202020204" pitchFamily="34" charset="0"/>
            </a:endParaRPr>
          </a:p>
          <a:p>
            <a:pPr lvl="0"/>
            <a:r>
              <a:rPr lang="en-US" baseline="0" dirty="0">
                <a:latin typeface="Arial" panose="020B0604020202020204" pitchFamily="34" charset="0"/>
                <a:cs typeface="Arial" panose="020B0604020202020204" pitchFamily="34" charset="0"/>
              </a:rPr>
              <a:t>John and Charles Wesley came to this transforming reality within a few days of each other in the spring of 1738 and then gave their lives and gifts to extend this possibility as the “Good Medicine of life.”</a:t>
            </a:r>
          </a:p>
          <a:p>
            <a:pPr lvl="0"/>
            <a:r>
              <a:rPr lang="en-US" baseline="0" dirty="0">
                <a:latin typeface="Arial" panose="020B0604020202020204" pitchFamily="34" charset="0"/>
                <a:cs typeface="Arial" panose="020B0604020202020204" pitchFamily="34" charset="0"/>
              </a:rPr>
              <a:t>Charles Wesley described this in his hymn:</a:t>
            </a:r>
          </a:p>
          <a:p>
            <a:pPr lvl="0"/>
            <a:r>
              <a:rPr lang="en-US" baseline="0" dirty="0">
                <a:latin typeface="Arial" panose="020B0604020202020204" pitchFamily="34" charset="0"/>
                <a:cs typeface="Arial" panose="020B0604020202020204" pitchFamily="34" charset="0"/>
              </a:rPr>
              <a:t>	   Love divine, all loves excelling, joy of heaven to earth come down;</a:t>
            </a:r>
          </a:p>
          <a:p>
            <a:pPr lvl="0"/>
            <a:r>
              <a:rPr lang="en-US" baseline="0" dirty="0">
                <a:latin typeface="Arial" panose="020B0604020202020204" pitchFamily="34" charset="0"/>
                <a:cs typeface="Arial" panose="020B0604020202020204" pitchFamily="34" charset="0"/>
              </a:rPr>
              <a:t>	Fix in us thy humble dwelling; all thy faithful mercies crown!</a:t>
            </a:r>
          </a:p>
          <a:p>
            <a:pPr lvl="0"/>
            <a:r>
              <a:rPr lang="en-US" baseline="0" dirty="0">
                <a:latin typeface="Arial" panose="020B0604020202020204" pitchFamily="34" charset="0"/>
                <a:cs typeface="Arial" panose="020B0604020202020204" pitchFamily="34" charset="0"/>
              </a:rPr>
              <a:t>	Jesus, thou art all compassion, pure, unbounded love thou art;</a:t>
            </a:r>
          </a:p>
          <a:p>
            <a:pPr lvl="0"/>
            <a:r>
              <a:rPr lang="en-US" baseline="0" dirty="0">
                <a:latin typeface="Arial" panose="020B0604020202020204" pitchFamily="34" charset="0"/>
                <a:cs typeface="Arial" panose="020B0604020202020204" pitchFamily="34" charset="0"/>
              </a:rPr>
              <a:t>	visit us with thy salvation; enter every trembling heart.</a:t>
            </a:r>
          </a:p>
          <a:p>
            <a:pPr lvl="0"/>
            <a:endParaRPr lang="en-US" baseline="0" dirty="0">
              <a:latin typeface="Arial" panose="020B0604020202020204" pitchFamily="34" charset="0"/>
              <a:cs typeface="Arial" panose="020B0604020202020204" pitchFamily="34" charset="0"/>
            </a:endParaRPr>
          </a:p>
          <a:p>
            <a:pPr lvl="0"/>
            <a:r>
              <a:rPr lang="en-US" baseline="0" dirty="0">
                <a:latin typeface="Arial" panose="020B0604020202020204" pitchFamily="34" charset="0"/>
                <a:cs typeface="Arial" panose="020B0604020202020204" pitchFamily="34" charset="0"/>
              </a:rPr>
              <a:t>	   Finish, then, thy new creation; pure and spotless let us be. </a:t>
            </a:r>
          </a:p>
          <a:p>
            <a:pPr lvl="0"/>
            <a:r>
              <a:rPr lang="en-US" baseline="0" dirty="0">
                <a:latin typeface="Arial" panose="020B0604020202020204" pitchFamily="34" charset="0"/>
                <a:cs typeface="Arial" panose="020B0604020202020204" pitchFamily="34" charset="0"/>
              </a:rPr>
              <a:t>	Let us see they great salvation perfectly restored in thee;</a:t>
            </a:r>
          </a:p>
          <a:p>
            <a:pPr lvl="0"/>
            <a:r>
              <a:rPr lang="en-US" baseline="0" dirty="0">
                <a:latin typeface="Arial" panose="020B0604020202020204" pitchFamily="34" charset="0"/>
                <a:cs typeface="Arial" panose="020B0604020202020204" pitchFamily="34" charset="0"/>
              </a:rPr>
              <a:t>	changed from glory into glory, till in heaven we take our place,</a:t>
            </a:r>
          </a:p>
          <a:p>
            <a:pPr lvl="0"/>
            <a:r>
              <a:rPr lang="en-US" baseline="0" dirty="0">
                <a:latin typeface="Arial" panose="020B0604020202020204" pitchFamily="34" charset="0"/>
                <a:cs typeface="Arial" panose="020B0604020202020204" pitchFamily="34" charset="0"/>
              </a:rPr>
              <a:t>	till we cast our crowns before thee, lost in wonder, love, and praise.</a:t>
            </a:r>
          </a:p>
          <a:p>
            <a:pPr lvl="0"/>
            <a:r>
              <a:rPr lang="en-US" baseline="0" dirty="0">
                <a:latin typeface="Arial" panose="020B0604020202020204" pitchFamily="34" charset="0"/>
                <a:cs typeface="Arial" panose="020B0604020202020204" pitchFamily="34" charset="0"/>
              </a:rPr>
              <a:t>	</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References: </a:t>
            </a:r>
            <a:r>
              <a:rPr lang="en-US" dirty="0">
                <a:latin typeface="Arial" panose="020B0604020202020204" pitchFamily="34" charset="0"/>
                <a:cs typeface="Arial" panose="020B0604020202020204" pitchFamily="34" charset="0"/>
              </a:rPr>
              <a:t>Hymn: “Love Divine,</a:t>
            </a:r>
            <a:r>
              <a:rPr lang="en-US" baseline="0" dirty="0">
                <a:latin typeface="Arial" panose="020B0604020202020204" pitchFamily="34" charset="0"/>
                <a:cs typeface="Arial" panose="020B0604020202020204" pitchFamily="34" charset="0"/>
              </a:rPr>
              <a:t> All Loves Excelling” 1747</a:t>
            </a:r>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Image purchased from </a:t>
            </a:r>
            <a:r>
              <a:rPr lang="en-US" dirty="0" err="1">
                <a:latin typeface="Arial" panose="020B0604020202020204" pitchFamily="34" charset="0"/>
                <a:cs typeface="Arial" panose="020B0604020202020204" pitchFamily="34" charset="0"/>
              </a:rPr>
              <a:t>Lightstock</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(do not use without permission)</a:t>
            </a:r>
          </a:p>
          <a:p>
            <a:pPr lvl="0"/>
            <a:endParaRPr lang="en-US" baseline="0" dirty="0">
              <a:latin typeface="Arial" panose="020B0604020202020204" pitchFamily="34" charset="0"/>
              <a:cs typeface="Arial" panose="020B0604020202020204" pitchFamily="34" charset="0"/>
            </a:endParaRPr>
          </a:p>
          <a:p>
            <a:r>
              <a:rPr lang="en-US" dirty="0"/>
              <a:t>The concepts in this presentation are the intellectual property of Spiritual Leadership Inc., except as noted otherwise.</a:t>
            </a:r>
          </a:p>
          <a:p>
            <a:r>
              <a:rPr lang="en-US" dirty="0"/>
              <a:t>Copyright © 2016 Spiritual Leadership, Inc. All Rights Reserved. </a:t>
            </a:r>
          </a:p>
          <a:p>
            <a:pPr lvl="0"/>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43760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had spiritual leaders rather than merely volunteers?</a:t>
            </a:r>
          </a:p>
          <a:p>
            <a:endParaRPr lang="en-US" dirty="0"/>
          </a:p>
          <a:p>
            <a:r>
              <a:rPr lang="en-US" dirty="0"/>
              <a:t>What if they were engaged with passion and utilizing their particular gifts, strengths, and experiences for the sake of God’s mission?</a:t>
            </a:r>
          </a:p>
          <a:p>
            <a:endParaRPr lang="en-US" dirty="0"/>
          </a:p>
          <a:p>
            <a:r>
              <a:rPr lang="en-US" dirty="0"/>
              <a:t>Long-term view vs. short-term view</a:t>
            </a:r>
          </a:p>
        </p:txBody>
      </p:sp>
      <p:sp>
        <p:nvSpPr>
          <p:cNvPr id="4" name="Slide Number Placeholder 3"/>
          <p:cNvSpPr>
            <a:spLocks noGrp="1"/>
          </p:cNvSpPr>
          <p:nvPr>
            <p:ph type="sldNum" sz="quarter" idx="5"/>
          </p:nvPr>
        </p:nvSpPr>
        <p:spPr/>
        <p:txBody>
          <a:bodyPr/>
          <a:lstStyle/>
          <a:p>
            <a:fld id="{3F9E4716-D8EB-4B59-9D16-F0B5C89847C6}" type="slidenum">
              <a:rPr lang="en-US" smtClean="0"/>
              <a:t>3</a:t>
            </a:fld>
            <a:endParaRPr lang="en-US"/>
          </a:p>
        </p:txBody>
      </p:sp>
    </p:spTree>
    <p:extLst>
      <p:ext uri="{BB962C8B-B14F-4D97-AF65-F5344CB8AC3E}">
        <p14:creationId xmlns:p14="http://schemas.microsoft.com/office/powerpoint/2010/main" val="2253494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9E4716-D8EB-4B59-9D16-F0B5C89847C6}" type="slidenum">
              <a:rPr lang="en-US" smtClean="0"/>
              <a:t>32</a:t>
            </a:fld>
            <a:endParaRPr lang="en-US"/>
          </a:p>
        </p:txBody>
      </p:sp>
    </p:spTree>
    <p:extLst>
      <p:ext uri="{BB962C8B-B14F-4D97-AF65-F5344CB8AC3E}">
        <p14:creationId xmlns:p14="http://schemas.microsoft.com/office/powerpoint/2010/main" val="1262065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136195" name="Rectangle 3"/>
          <p:cNvSpPr>
            <a:spLocks noGrp="1" noChangeArrowheads="1"/>
          </p:cNvSpPr>
          <p:nvPr>
            <p:ph type="body" idx="1"/>
          </p:nvPr>
        </p:nvSpPr>
        <p:spPr bwMode="auto">
          <a:xfrm>
            <a:off x="685186" y="4344170"/>
            <a:ext cx="5487629" cy="4114800"/>
          </a:xfrm>
          <a:prstGeom prst="rect">
            <a:avLst/>
          </a:prstGeom>
          <a:noFill/>
          <a:ln>
            <a:miter lim="800000"/>
            <a:headEnd/>
            <a:tailEnd/>
          </a:ln>
        </p:spPr>
        <p:txBody>
          <a:bodyPr/>
          <a:lstStyle/>
          <a:p>
            <a:r>
              <a:rPr lang="en-US"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Facilitator Notes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Purpose</a:t>
            </a:r>
            <a:r>
              <a:rPr lang="en-US" b="1" baseline="0" dirty="0">
                <a:latin typeface="Arial" panose="020B0604020202020204" pitchFamily="34" charset="0"/>
                <a:cs typeface="Arial" panose="020B0604020202020204" pitchFamily="34" charset="0"/>
              </a:rPr>
              <a:t> of the slide: </a:t>
            </a:r>
            <a:r>
              <a:rPr lang="en-US" baseline="0" dirty="0">
                <a:latin typeface="Arial" panose="020B0604020202020204" pitchFamily="34" charset="0"/>
                <a:cs typeface="Arial" panose="020B0604020202020204" pitchFamily="34" charset="0"/>
              </a:rPr>
              <a:t>To link our Formation disciplines to the biblical message and the work of the Holy Spirit in our lives.</a:t>
            </a:r>
          </a:p>
          <a:p>
            <a:endParaRPr lang="en-US" baseline="0" dirty="0">
              <a:latin typeface="Arial" panose="020B0604020202020204" pitchFamily="34" charset="0"/>
              <a:cs typeface="Arial" panose="020B0604020202020204" pitchFamily="34" charset="0"/>
            </a:endParaRPr>
          </a:p>
          <a:p>
            <a:r>
              <a:rPr lang="en-US" b="1" baseline="0" dirty="0">
                <a:latin typeface="Arial" panose="020B0604020202020204" pitchFamily="34" charset="0"/>
                <a:cs typeface="Arial" panose="020B0604020202020204" pitchFamily="34" charset="0"/>
              </a:rPr>
              <a:t>Message of the slide: </a:t>
            </a:r>
            <a:r>
              <a:rPr lang="en-US" baseline="0" dirty="0">
                <a:latin typeface="Arial" panose="020B0604020202020204" pitchFamily="34" charset="0"/>
                <a:cs typeface="Arial" panose="020B0604020202020204" pitchFamily="34" charset="0"/>
              </a:rPr>
              <a:t>SLI’s investment in Spiritual Formation is tied directly to the good news that God intends through the Holy Spirit to transform us into the likeness of Jesus “from one degree of glory to another.” The Christ-likeness into which the Spirit brings us is divine love “full of grace and truth” (John 1:14)</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Stories: </a:t>
            </a:r>
            <a:r>
              <a:rPr lang="en-US" b="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ometimes it’s helpful</a:t>
            </a:r>
            <a:r>
              <a:rPr lang="en-US" baseline="0" dirty="0">
                <a:latin typeface="Arial" panose="020B0604020202020204" pitchFamily="34" charset="0"/>
                <a:cs typeface="Arial" panose="020B0604020202020204" pitchFamily="34" charset="0"/>
              </a:rPr>
              <a:t> to remind each other that Christian salvation is not only “getting us into heaven, but also getting heaven into us.” Perhaps this is a good place for the facilitator to describe how this concept first began to grow in your own life.</a:t>
            </a:r>
          </a:p>
          <a:p>
            <a:pPr lvl="0"/>
            <a:endParaRPr lang="en-US" baseline="0" dirty="0">
              <a:latin typeface="Arial" panose="020B0604020202020204" pitchFamily="34" charset="0"/>
              <a:cs typeface="Arial" panose="020B0604020202020204" pitchFamily="34" charset="0"/>
            </a:endParaRPr>
          </a:p>
          <a:p>
            <a:pPr lvl="0"/>
            <a:r>
              <a:rPr lang="en-US" baseline="0" dirty="0">
                <a:latin typeface="Arial" panose="020B0604020202020204" pitchFamily="34" charset="0"/>
                <a:cs typeface="Arial" panose="020B0604020202020204" pitchFamily="34" charset="0"/>
              </a:rPr>
              <a:t>John and Charles Wesley came to this transforming reality within a few days of each other in the spring of 1738 and then gave their lives and gifts to extend this possibility as the “Good Medicine of life.”</a:t>
            </a:r>
          </a:p>
          <a:p>
            <a:pPr lvl="0"/>
            <a:r>
              <a:rPr lang="en-US" baseline="0" dirty="0">
                <a:latin typeface="Arial" panose="020B0604020202020204" pitchFamily="34" charset="0"/>
                <a:cs typeface="Arial" panose="020B0604020202020204" pitchFamily="34" charset="0"/>
              </a:rPr>
              <a:t>Charles Wesley described this in his hymn:</a:t>
            </a:r>
          </a:p>
          <a:p>
            <a:pPr lvl="0"/>
            <a:r>
              <a:rPr lang="en-US" baseline="0" dirty="0">
                <a:latin typeface="Arial" panose="020B0604020202020204" pitchFamily="34" charset="0"/>
                <a:cs typeface="Arial" panose="020B0604020202020204" pitchFamily="34" charset="0"/>
              </a:rPr>
              <a:t>	   Love divine, all loves excelling, joy of heaven to earth come down;</a:t>
            </a:r>
          </a:p>
          <a:p>
            <a:pPr lvl="0"/>
            <a:r>
              <a:rPr lang="en-US" baseline="0" dirty="0">
                <a:latin typeface="Arial" panose="020B0604020202020204" pitchFamily="34" charset="0"/>
                <a:cs typeface="Arial" panose="020B0604020202020204" pitchFamily="34" charset="0"/>
              </a:rPr>
              <a:t>	Fix in us thy humble dwelling; all thy faithful mercies crown!</a:t>
            </a:r>
          </a:p>
          <a:p>
            <a:pPr lvl="0"/>
            <a:r>
              <a:rPr lang="en-US" baseline="0" dirty="0">
                <a:latin typeface="Arial" panose="020B0604020202020204" pitchFamily="34" charset="0"/>
                <a:cs typeface="Arial" panose="020B0604020202020204" pitchFamily="34" charset="0"/>
              </a:rPr>
              <a:t>	Jesus, thou art all compassion, pure, unbounded love thou art;</a:t>
            </a:r>
          </a:p>
          <a:p>
            <a:pPr lvl="0"/>
            <a:r>
              <a:rPr lang="en-US" baseline="0" dirty="0">
                <a:latin typeface="Arial" panose="020B0604020202020204" pitchFamily="34" charset="0"/>
                <a:cs typeface="Arial" panose="020B0604020202020204" pitchFamily="34" charset="0"/>
              </a:rPr>
              <a:t>	visit us with thy salvation; enter every trembling heart.</a:t>
            </a:r>
          </a:p>
          <a:p>
            <a:pPr lvl="0"/>
            <a:endParaRPr lang="en-US" baseline="0" dirty="0">
              <a:latin typeface="Arial" panose="020B0604020202020204" pitchFamily="34" charset="0"/>
              <a:cs typeface="Arial" panose="020B0604020202020204" pitchFamily="34" charset="0"/>
            </a:endParaRPr>
          </a:p>
          <a:p>
            <a:pPr lvl="0"/>
            <a:r>
              <a:rPr lang="en-US" baseline="0" dirty="0">
                <a:latin typeface="Arial" panose="020B0604020202020204" pitchFamily="34" charset="0"/>
                <a:cs typeface="Arial" panose="020B0604020202020204" pitchFamily="34" charset="0"/>
              </a:rPr>
              <a:t>	   Finish, then, thy new creation; pure and spotless let us be. </a:t>
            </a:r>
          </a:p>
          <a:p>
            <a:pPr lvl="0"/>
            <a:r>
              <a:rPr lang="en-US" baseline="0" dirty="0">
                <a:latin typeface="Arial" panose="020B0604020202020204" pitchFamily="34" charset="0"/>
                <a:cs typeface="Arial" panose="020B0604020202020204" pitchFamily="34" charset="0"/>
              </a:rPr>
              <a:t>	Let us see they great salvation perfectly restored in thee;</a:t>
            </a:r>
          </a:p>
          <a:p>
            <a:pPr lvl="0"/>
            <a:r>
              <a:rPr lang="en-US" baseline="0" dirty="0">
                <a:latin typeface="Arial" panose="020B0604020202020204" pitchFamily="34" charset="0"/>
                <a:cs typeface="Arial" panose="020B0604020202020204" pitchFamily="34" charset="0"/>
              </a:rPr>
              <a:t>	changed from glory into glory, till in heaven we take our place,</a:t>
            </a:r>
          </a:p>
          <a:p>
            <a:pPr lvl="0"/>
            <a:r>
              <a:rPr lang="en-US" baseline="0" dirty="0">
                <a:latin typeface="Arial" panose="020B0604020202020204" pitchFamily="34" charset="0"/>
                <a:cs typeface="Arial" panose="020B0604020202020204" pitchFamily="34" charset="0"/>
              </a:rPr>
              <a:t>	till we cast our crowns before thee, lost in wonder, love, and praise.</a:t>
            </a:r>
          </a:p>
          <a:p>
            <a:pPr lvl="0"/>
            <a:r>
              <a:rPr lang="en-US" baseline="0" dirty="0">
                <a:latin typeface="Arial" panose="020B0604020202020204" pitchFamily="34" charset="0"/>
                <a:cs typeface="Arial" panose="020B0604020202020204" pitchFamily="34" charset="0"/>
              </a:rPr>
              <a:t>	</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References: </a:t>
            </a:r>
            <a:r>
              <a:rPr lang="en-US" dirty="0">
                <a:latin typeface="Arial" panose="020B0604020202020204" pitchFamily="34" charset="0"/>
                <a:cs typeface="Arial" panose="020B0604020202020204" pitchFamily="34" charset="0"/>
              </a:rPr>
              <a:t>Hymn: “Love Divine,</a:t>
            </a:r>
            <a:r>
              <a:rPr lang="en-US" baseline="0" dirty="0">
                <a:latin typeface="Arial" panose="020B0604020202020204" pitchFamily="34" charset="0"/>
                <a:cs typeface="Arial" panose="020B0604020202020204" pitchFamily="34" charset="0"/>
              </a:rPr>
              <a:t> All Loves Excelling” 1747</a:t>
            </a:r>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Image purchased from </a:t>
            </a:r>
            <a:r>
              <a:rPr lang="en-US" dirty="0" err="1">
                <a:latin typeface="Arial" panose="020B0604020202020204" pitchFamily="34" charset="0"/>
                <a:cs typeface="Arial" panose="020B0604020202020204" pitchFamily="34" charset="0"/>
              </a:rPr>
              <a:t>Lightstock</a:t>
            </a:r>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r>
              <a:rPr lang="en-US" dirty="0"/>
              <a:t>The concepts in this presentation are the intellectual property of Spiritual Leadership Inc., except as noted otherwise.</a:t>
            </a:r>
          </a:p>
          <a:p>
            <a:r>
              <a:rPr lang="en-US" dirty="0"/>
              <a:t>Copyright © 2016 Spiritual Leadership, Inc. All Rights Reserved. </a:t>
            </a:r>
          </a:p>
          <a:p>
            <a:pPr lvl="0"/>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68081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US" dirty="0"/>
              <a:t>contrast SLI with traditional strategic planning </a:t>
            </a:r>
          </a:p>
          <a:p>
            <a:pPr marL="571500" indent="-571500">
              <a:buFont typeface="Arial" panose="020B0604020202020204" pitchFamily="34" charset="0"/>
              <a:buChar char="•"/>
            </a:pPr>
            <a:r>
              <a:rPr lang="en-US" dirty="0"/>
              <a:t>paradigm shift of leadership is everywhere - need to lead together as we love &amp; learn together </a:t>
            </a:r>
          </a:p>
          <a:p>
            <a:pPr marL="571500" indent="-571500">
              <a:buFont typeface="Arial" panose="020B0604020202020204" pitchFamily="34" charset="0"/>
              <a:buChar char="•"/>
            </a:pPr>
            <a:r>
              <a:rPr lang="en-US" dirty="0"/>
              <a:t>sweet spot now of opportunity</a:t>
            </a:r>
          </a:p>
          <a:p>
            <a:pPr marL="571500" indent="-571500">
              <a:buFont typeface="Arial" panose="020B0604020202020204" pitchFamily="34" charset="0"/>
              <a:buChar char="•"/>
            </a:pPr>
            <a:r>
              <a:rPr lang="en-US" dirty="0"/>
              <a:t>key of discernment - hear what the Spirit is saying to the church</a:t>
            </a:r>
          </a:p>
          <a:p>
            <a:pPr marL="571500" indent="-571500">
              <a:buFont typeface="Arial" panose="020B0604020202020204" pitchFamily="34" charset="0"/>
              <a:buChar char="•"/>
            </a:pPr>
            <a:r>
              <a:rPr lang="en-US" dirty="0"/>
              <a:t>why 'next steps' language so key for this season </a:t>
            </a:r>
          </a:p>
          <a:p>
            <a:pPr marL="571500" indent="-571500">
              <a:buFont typeface="Arial" panose="020B0604020202020204" pitchFamily="34" charset="0"/>
              <a:buChar char="•"/>
            </a:pPr>
            <a:r>
              <a:rPr lang="en-US" dirty="0"/>
              <a:t>God is doing something new - pay attention - don't miss it </a:t>
            </a:r>
          </a:p>
          <a:p>
            <a:pPr marL="571500" indent="-571500">
              <a:buFont typeface="Arial" panose="020B0604020202020204" pitchFamily="34" charset="0"/>
              <a:buChar char="•"/>
            </a:pPr>
            <a:r>
              <a:rPr lang="en-US" dirty="0"/>
              <a:t>moving from Judges to Acts</a:t>
            </a:r>
          </a:p>
          <a:p>
            <a:pPr marL="571500" indent="-571500">
              <a:buFont typeface="Arial" panose="020B0604020202020204" pitchFamily="34" charset="0"/>
              <a:buChar char="•"/>
            </a:pPr>
            <a:r>
              <a:rPr lang="en-US" dirty="0"/>
              <a:t>realistic: not fast, not a band-aid, tension, trust the process</a:t>
            </a:r>
          </a:p>
          <a:p>
            <a:endParaRPr lang="en-US" dirty="0"/>
          </a:p>
        </p:txBody>
      </p:sp>
      <p:sp>
        <p:nvSpPr>
          <p:cNvPr id="4" name="Slide Number Placeholder 3"/>
          <p:cNvSpPr>
            <a:spLocks noGrp="1"/>
          </p:cNvSpPr>
          <p:nvPr>
            <p:ph type="sldNum" sz="quarter" idx="5"/>
          </p:nvPr>
        </p:nvSpPr>
        <p:spPr/>
        <p:txBody>
          <a:bodyPr/>
          <a:lstStyle/>
          <a:p>
            <a:fld id="{3F9E4716-D8EB-4B59-9D16-F0B5C89847C6}" type="slidenum">
              <a:rPr lang="en-US" smtClean="0"/>
              <a:t>38</a:t>
            </a:fld>
            <a:endParaRPr lang="en-US"/>
          </a:p>
        </p:txBody>
      </p:sp>
    </p:spTree>
    <p:extLst>
      <p:ext uri="{BB962C8B-B14F-4D97-AF65-F5344CB8AC3E}">
        <p14:creationId xmlns:p14="http://schemas.microsoft.com/office/powerpoint/2010/main" val="1180938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#1 from “</a:t>
            </a:r>
            <a:r>
              <a:rPr lang="en-US" dirty="0" err="1"/>
              <a:t>Missional</a:t>
            </a:r>
            <a:r>
              <a:rPr lang="en-US" dirty="0"/>
              <a:t> Map-Making”</a:t>
            </a:r>
          </a:p>
          <a:p>
            <a:r>
              <a:rPr lang="en-US" dirty="0"/>
              <a:t>Quote #2 from “The </a:t>
            </a:r>
            <a:r>
              <a:rPr lang="en-US" dirty="0" err="1"/>
              <a:t>Missional</a:t>
            </a:r>
            <a:r>
              <a:rPr lang="en-US" dirty="0"/>
              <a:t> Leader”</a:t>
            </a:r>
          </a:p>
        </p:txBody>
      </p:sp>
      <p:sp>
        <p:nvSpPr>
          <p:cNvPr id="4" name="Slide Number Placeholder 3"/>
          <p:cNvSpPr>
            <a:spLocks noGrp="1"/>
          </p:cNvSpPr>
          <p:nvPr>
            <p:ph type="sldNum" sz="quarter" idx="10"/>
          </p:nvPr>
        </p:nvSpPr>
        <p:spPr/>
        <p:txBody>
          <a:bodyPr/>
          <a:lstStyle/>
          <a:p>
            <a:fld id="{5B7CB3BE-368A-43F0-94C3-EEEA3A4DF7E3}" type="slidenum">
              <a:rPr lang="en-US" smtClean="0"/>
              <a:t>39</a:t>
            </a:fld>
            <a:endParaRPr lang="en-US"/>
          </a:p>
        </p:txBody>
      </p:sp>
    </p:spTree>
    <p:extLst>
      <p:ext uri="{BB962C8B-B14F-4D97-AF65-F5344CB8AC3E}">
        <p14:creationId xmlns:p14="http://schemas.microsoft.com/office/powerpoint/2010/main" val="339985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Courier New" pitchFamily="49" charset="0"/>
              <a:buChar char="o"/>
              <a:defRPr/>
            </a:pPr>
            <a:r>
              <a:rPr lang="en-US" dirty="0">
                <a:cs typeface="FrankRuehl" pitchFamily="34" charset="-79"/>
              </a:rPr>
              <a:t>Facilitator notes</a:t>
            </a:r>
          </a:p>
          <a:p>
            <a:pPr marL="685800" marR="0" lvl="1"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dirty="0"/>
              <a:t>We define team as the best of both worlds coming together – where people live life deeply with one another in pursuit of Christ and in pursuit of a common mission or purpose. This combines the relational/formational aspects of small groups with the task/purpose aspects of committees. Ask people to share their thoughts and reflections. Have you ever thought of teams in this way? Think about the implications of this: instead of having separate committees and small groups to attend for each person, what if each person had that main place where he/she plugged in that met both purposes? Would this keep us from having such a bifurcation between tasks and relationships? What other implications are there? What about people who don’t like one or the other – would this stretch them? Have folks share thoughts. Remember to use the question to draw discovery out of the participants rather than just tell them all the answers. As a facilitator, you are a co-learner here.</a:t>
            </a:r>
          </a:p>
          <a:p>
            <a:pPr lvl="0">
              <a:buFont typeface="Courier New" pitchFamily="49" charset="0"/>
              <a:buChar char="o"/>
              <a:defRPr/>
            </a:pPr>
            <a:endParaRPr lang="en-US" dirty="0">
              <a:cs typeface="FrankRuehl" pitchFamily="34" charset="-79"/>
            </a:endParaRPr>
          </a:p>
          <a:p>
            <a:pPr lvl="0">
              <a:buFont typeface="Courier New" pitchFamily="49" charset="0"/>
              <a:buChar char="o"/>
              <a:defRPr/>
            </a:pPr>
            <a:r>
              <a:rPr lang="en-US" dirty="0">
                <a:cs typeface="FrankRuehl" pitchFamily="34" charset="-79"/>
              </a:rPr>
              <a:t>Stories</a:t>
            </a:r>
          </a:p>
          <a:p>
            <a:pPr lvl="0">
              <a:buFont typeface="Courier New" pitchFamily="49" charset="0"/>
              <a:buChar char="o"/>
              <a:defRPr/>
            </a:pPr>
            <a:r>
              <a:rPr lang="en-US" dirty="0">
                <a:cs typeface="FrankRuehl" pitchFamily="34" charset="-79"/>
              </a:rPr>
              <a:t>References</a:t>
            </a:r>
          </a:p>
          <a:p>
            <a:endParaRPr lang="en-US" sz="600" dirty="0"/>
          </a:p>
          <a:p>
            <a:endParaRPr lang="en-US" sz="600" dirty="0"/>
          </a:p>
          <a:p>
            <a:r>
              <a:rPr lang="en-US" sz="800" dirty="0"/>
              <a:t>The concepts in this presentation are the intellectual property of Spiritual Leadership Inc., except as noted otherwise.</a:t>
            </a:r>
          </a:p>
          <a:p>
            <a:r>
              <a:rPr lang="en-US" sz="800" dirty="0"/>
              <a:t>Copyright © 2016 Spiritual Leadership, Inc. All Rights Reserved. </a:t>
            </a:r>
          </a:p>
          <a:p>
            <a:endParaRPr lang="en-US" sz="600" dirty="0"/>
          </a:p>
          <a:p>
            <a:endParaRPr lang="en-US" dirty="0"/>
          </a:p>
          <a:p>
            <a:endParaRPr lang="en-US" dirty="0"/>
          </a:p>
        </p:txBody>
      </p:sp>
      <p:sp>
        <p:nvSpPr>
          <p:cNvPr id="4" name="Slide Number Placeholder 3"/>
          <p:cNvSpPr>
            <a:spLocks noGrp="1"/>
          </p:cNvSpPr>
          <p:nvPr>
            <p:ph type="sldNum" sz="quarter" idx="10"/>
          </p:nvPr>
        </p:nvSpPr>
        <p:spPr/>
        <p:txBody>
          <a:bodyPr/>
          <a:lstStyle/>
          <a:p>
            <a:fld id="{5B7CB3BE-368A-43F0-94C3-EEEA3A4DF7E3}" type="slidenum">
              <a:rPr lang="en-US" smtClean="0"/>
              <a:t>40</a:t>
            </a:fld>
            <a:endParaRPr lang="en-US"/>
          </a:p>
        </p:txBody>
      </p:sp>
    </p:spTree>
    <p:extLst>
      <p:ext uri="{BB962C8B-B14F-4D97-AF65-F5344CB8AC3E}">
        <p14:creationId xmlns:p14="http://schemas.microsoft.com/office/powerpoint/2010/main" val="1232411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Purpose</a:t>
            </a:r>
            <a:r>
              <a:rPr lang="en-US" b="0" u="sng" baseline="0" dirty="0"/>
              <a:t> of slide</a:t>
            </a:r>
            <a:r>
              <a:rPr lang="en-US" b="0" baseline="0" dirty="0"/>
              <a:t>: </a:t>
            </a:r>
            <a:r>
              <a:rPr lang="en-US" dirty="0"/>
              <a:t>This module outlines the full startup process for an</a:t>
            </a:r>
            <a:r>
              <a:rPr lang="en-US" baseline="0" dirty="0"/>
              <a:t> Operational Team – the details follow. </a:t>
            </a:r>
            <a:endParaRPr lang="en-US" dirty="0"/>
          </a:p>
          <a:p>
            <a:endParaRPr lang="en-US" dirty="0"/>
          </a:p>
          <a:p>
            <a:r>
              <a:rPr lang="en-US" dirty="0"/>
              <a:t>Overview</a:t>
            </a:r>
            <a:r>
              <a:rPr lang="en-US" baseline="0" dirty="0"/>
              <a:t> for everyone – help all see the big picture and see themselves starting a new team.</a:t>
            </a:r>
          </a:p>
          <a:p>
            <a:r>
              <a:rPr lang="en-US" baseline="0" dirty="0"/>
              <a:t>Specific plan for new team leader – steps and tools are provided in this section for new team leaders to follow to start healthy Operational Team environments and relationships.</a:t>
            </a:r>
          </a:p>
          <a:p>
            <a:endParaRPr lang="en-US" b="0" baseline="0" dirty="0"/>
          </a:p>
          <a:p>
            <a:pPr marL="0" marR="0" indent="0" algn="l" defTabSz="914400" rtl="0" eaLnBrk="1" fontAlgn="auto" latinLnBrk="0" hangingPunct="1">
              <a:lnSpc>
                <a:spcPct val="100000"/>
              </a:lnSpc>
              <a:spcBef>
                <a:spcPct val="0"/>
              </a:spcBef>
              <a:spcAft>
                <a:spcPts val="0"/>
              </a:spcAft>
              <a:buClrTx/>
              <a:buSzTx/>
              <a:buFont typeface="Courier New" charset="0"/>
              <a:buNone/>
              <a:tabLst/>
              <a:defRPr/>
            </a:pPr>
            <a:r>
              <a:rPr lang="en-US" u="sng" baseline="0" dirty="0"/>
              <a:t>Message of slide</a:t>
            </a:r>
            <a:r>
              <a:rPr lang="en-US" u="none" baseline="0" dirty="0"/>
              <a:t>: </a:t>
            </a:r>
            <a:r>
              <a:rPr lang="en-US" dirty="0"/>
              <a:t>Some teams</a:t>
            </a:r>
            <a:r>
              <a:rPr lang="en-US" baseline="0" dirty="0"/>
              <a:t> that need to be operational may need to begin at less than ‘full commitment’ and discover as they go that they need more time and energy around trust building, open dialog, seeing the vision, etc.  If so, just have this team and the new team leader/connector keep the goal clearly in mind and keep working toward the type of team they need to become.</a:t>
            </a:r>
          </a:p>
          <a:p>
            <a:pPr lvl="0"/>
            <a:endParaRPr lang="en-US" baseline="0" dirty="0"/>
          </a:p>
          <a:p>
            <a:pPr lvl="0"/>
            <a:r>
              <a:rPr lang="en-US" baseline="0" dirty="0"/>
              <a:t>Regardless of this, the principles which follow apply to beginning any type of team; it’s the depth to which the principles and processes are taken which vary by the type of team and the type of work involved.</a:t>
            </a:r>
          </a:p>
          <a:p>
            <a:pPr lvl="0"/>
            <a:endParaRPr lang="en-US" baseline="0" dirty="0"/>
          </a:p>
          <a:p>
            <a:pPr lvl="0"/>
            <a:r>
              <a:rPr lang="en-US" baseline="0" dirty="0"/>
              <a:t>So a main point to keep in mind is not overwhelming potential leaders with the challenges of starting a new team but rather encouraging them to apply these principles as well and fully as they can, given the purpose of the team to be created.</a:t>
            </a:r>
          </a:p>
          <a:p>
            <a:pPr lvl="0"/>
            <a:endParaRPr lang="en-US" baseline="0" dirty="0"/>
          </a:p>
          <a:p>
            <a:r>
              <a:rPr lang="en-US" baseline="0" dirty="0"/>
              <a:t>Quick outline of this module:</a:t>
            </a:r>
          </a:p>
          <a:p>
            <a:pPr lvl="0"/>
            <a:r>
              <a:rPr lang="en-US" dirty="0"/>
              <a:t>1. Clear Purpose:</a:t>
            </a:r>
            <a:r>
              <a:rPr lang="en-US" baseline="0" dirty="0"/>
              <a:t> </a:t>
            </a:r>
            <a:r>
              <a:rPr lang="en-US" dirty="0"/>
              <a:t>Identify the purpose from the MAP: shift</a:t>
            </a:r>
            <a:r>
              <a:rPr lang="en-US" baseline="0" dirty="0"/>
              <a:t> strategy from parent MAP to purpose/mission of child MAP. </a:t>
            </a:r>
            <a:r>
              <a:rPr lang="en-US" dirty="0"/>
              <a:t>From the purpose and its scope,</a:t>
            </a:r>
            <a:r>
              <a:rPr lang="en-US" baseline="0" dirty="0"/>
              <a:t> determine if the work will be technical, adaptive, or a mix. From this determine the type of team – task, operational, hybrid. We are assuming that the original parent team is launching this new team, which means the purpose of the new team is given. If this process is used generally to launch a new team without a given purpose already, then the purpose will need to be clarified before the team is built.</a:t>
            </a:r>
            <a:endParaRPr lang="en-US" dirty="0"/>
          </a:p>
          <a:p>
            <a:pPr lvl="0"/>
            <a:r>
              <a:rPr lang="en-US" dirty="0"/>
              <a:t>2. Right Leader: Select the right Leader – this is likely</a:t>
            </a:r>
            <a:r>
              <a:rPr lang="en-US" baseline="0" dirty="0"/>
              <a:t> a </a:t>
            </a:r>
            <a:r>
              <a:rPr lang="en-US" dirty="0"/>
              <a:t>member of the parent</a:t>
            </a:r>
            <a:r>
              <a:rPr lang="en-US" baseline="0" dirty="0"/>
              <a:t> team with passion, will, and skills to be the new team leader. If the right person is not on this team, either add him/her to the team or identify a team member with passion for the purpose and assign them as ‘connector’ – the person on both teams to serve as ‘proxy’ for the leader on this team.</a:t>
            </a:r>
            <a:endParaRPr lang="en-US" dirty="0"/>
          </a:p>
          <a:p>
            <a:pPr lvl="0"/>
            <a:r>
              <a:rPr lang="en-US" dirty="0"/>
              <a:t>3. Right Team: Select and Recruit the Right Team – principles</a:t>
            </a:r>
            <a:r>
              <a:rPr lang="en-US" baseline="0" dirty="0"/>
              <a:t> of gift-based leadership and setting high expectations.</a:t>
            </a:r>
            <a:endParaRPr lang="en-US" dirty="0"/>
          </a:p>
          <a:p>
            <a:pPr lvl="0"/>
            <a:r>
              <a:rPr lang="en-US" dirty="0"/>
              <a:t>4. Healthy DNA: Principles and practices to include. </a:t>
            </a:r>
            <a:r>
              <a:rPr lang="en-US" baseline="0" dirty="0"/>
              <a:t> For an operational team, include the following as a minimum from this team’s ‘DNA’:</a:t>
            </a:r>
            <a:endParaRPr lang="en-US" dirty="0"/>
          </a:p>
          <a:p>
            <a:pPr lvl="1"/>
            <a:r>
              <a:rPr lang="en-US" dirty="0" err="1"/>
              <a:t>L1</a:t>
            </a:r>
            <a:r>
              <a:rPr lang="en-US" dirty="0"/>
              <a:t> – Loving God and Others:  Formation, covenant – team living in covenant and growing in Christ is foundational</a:t>
            </a:r>
          </a:p>
          <a:p>
            <a:pPr lvl="1"/>
            <a:r>
              <a:rPr lang="en-US" dirty="0" err="1"/>
              <a:t>L2</a:t>
            </a:r>
            <a:r>
              <a:rPr lang="en-US" baseline="0" dirty="0"/>
              <a:t> – Learning:  focus on </a:t>
            </a:r>
            <a:r>
              <a:rPr lang="en-US" dirty="0"/>
              <a:t>Leadership and topics</a:t>
            </a:r>
            <a:r>
              <a:rPr lang="en-US" baseline="0" dirty="0"/>
              <a:t> around the team’s </a:t>
            </a:r>
            <a:r>
              <a:rPr lang="en-US" dirty="0"/>
              <a:t>purpose – learning</a:t>
            </a:r>
            <a:r>
              <a:rPr lang="en-US" baseline="0" dirty="0"/>
              <a:t> about self and the purpose/focus of the team</a:t>
            </a:r>
            <a:endParaRPr lang="en-US" dirty="0"/>
          </a:p>
          <a:p>
            <a:pPr lvl="1"/>
            <a:r>
              <a:rPr lang="en-US" dirty="0" err="1"/>
              <a:t>L3</a:t>
            </a:r>
            <a:r>
              <a:rPr lang="en-US" dirty="0"/>
              <a:t>:   Child MAP.   The</a:t>
            </a:r>
            <a:r>
              <a:rPr lang="en-US" baseline="0" dirty="0"/>
              <a:t> parent</a:t>
            </a:r>
            <a:r>
              <a:rPr lang="en-US" dirty="0"/>
              <a:t> team provides a skeleton</a:t>
            </a:r>
            <a:r>
              <a:rPr lang="en-US" baseline="0" dirty="0"/>
              <a:t> </a:t>
            </a:r>
            <a:r>
              <a:rPr lang="en-US" dirty="0"/>
              <a:t>draft of a child MAP</a:t>
            </a:r>
            <a:r>
              <a:rPr lang="en-US" baseline="0" dirty="0"/>
              <a:t> to get the new team started </a:t>
            </a:r>
            <a:r>
              <a:rPr lang="en-US" dirty="0"/>
              <a:t>–</a:t>
            </a:r>
            <a:r>
              <a:rPr lang="en-US" baseline="0" dirty="0"/>
              <a:t> by doing the draft, the parent team learns how this works, provides a start to the child MAP for the new leader/team, and sets a framework for RAD between new/child team leader and parent team.</a:t>
            </a:r>
          </a:p>
          <a:p>
            <a:pPr lvl="1"/>
            <a:r>
              <a:rPr lang="en-US" baseline="0" dirty="0"/>
              <a:t>Adaptive/Technical: child team will begin more in ‘cycle 2’ mode than cycle 1– building its foundation and beginning actions/operations at the same time.</a:t>
            </a:r>
            <a:endParaRPr lang="en-US" dirty="0"/>
          </a:p>
          <a:p>
            <a:pPr lvl="0"/>
            <a:r>
              <a:rPr lang="en-US" baseline="0" dirty="0"/>
              <a:t>5. Strong Start</a:t>
            </a:r>
            <a:r>
              <a:rPr lang="en-US" dirty="0"/>
              <a:t>:</a:t>
            </a:r>
            <a:r>
              <a:rPr lang="en-US" baseline="0" dirty="0"/>
              <a:t> </a:t>
            </a:r>
            <a:r>
              <a:rPr lang="en-US" dirty="0"/>
              <a:t>Set up first meeting – set expectations well from the get-go, overcoming</a:t>
            </a:r>
            <a:r>
              <a:rPr lang="en-US" baseline="0" dirty="0"/>
              <a:t> fears for finding the ‘right people’. </a:t>
            </a:r>
            <a:r>
              <a:rPr lang="en-US" dirty="0"/>
              <a:t>Set up for accountability (RAD) – set up clear connections and expectations from the get-go.</a:t>
            </a:r>
            <a:endParaRPr lang="en-US" baseline="0" dirty="0"/>
          </a:p>
          <a:p>
            <a:pPr marL="0" marR="0" indent="0" algn="l" defTabSz="914400" rtl="0" eaLnBrk="1" fontAlgn="auto" latinLnBrk="0" hangingPunct="1">
              <a:lnSpc>
                <a:spcPct val="100000"/>
              </a:lnSpc>
              <a:spcBef>
                <a:spcPct val="0"/>
              </a:spcBef>
              <a:spcAft>
                <a:spcPts val="0"/>
              </a:spcAft>
              <a:buClrTx/>
              <a:buSzTx/>
              <a:buFont typeface="Courier New" charset="0"/>
              <a:buNone/>
              <a:tabLst/>
              <a:defRPr/>
            </a:pPr>
            <a:endParaRPr lang="en-US" baseline="0" dirty="0"/>
          </a:p>
          <a:p>
            <a:r>
              <a:rPr lang="en-US" u="sng" baseline="0" dirty="0"/>
              <a:t>Stories</a:t>
            </a:r>
          </a:p>
          <a:p>
            <a:r>
              <a:rPr lang="en-US" u="sng" baseline="0" dirty="0"/>
              <a:t>References</a:t>
            </a:r>
          </a:p>
          <a:p>
            <a:endParaRPr lang="en-US" u="sng" baseline="0" dirty="0"/>
          </a:p>
          <a:p>
            <a:r>
              <a:rPr lang="en-US" dirty="0"/>
              <a:t>The concepts in this presentation are the intellectual property of Spiritual Leadership Inc., except as noted otherwise.</a:t>
            </a:r>
          </a:p>
          <a:p>
            <a:r>
              <a:rPr lang="en-US" dirty="0"/>
              <a:t>Copyright © 2016 Spiritual Leadership, Inc. All Rights Reserved.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libri" charset="0"/>
              </a:rPr>
              <a:t>. </a:t>
            </a:r>
            <a:endParaRPr lang="en-US" dirty="0">
              <a:latin typeface="Calibri" charset="0"/>
              <a:cs typeface="FrankRuehl" charset="0"/>
            </a:endParaRPr>
          </a:p>
          <a:p>
            <a:pPr lvl="0"/>
            <a:endParaRPr lang="en-US" b="1"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2F0566-8CA0-40E6-9485-210DBC06095D}"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649023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concepts in this presentation are the intellectual property of Spiritual Leadership Inc., except as noted otherwise.</a:t>
            </a:r>
          </a:p>
          <a:p>
            <a:r>
              <a:rPr lang="en-US" dirty="0"/>
              <a:t>Copyright © 2016 Spiritual Leadership, Inc. All Rights Reserved. </a:t>
            </a:r>
          </a:p>
          <a:p>
            <a:endParaRPr lang="en-US" dirty="0"/>
          </a:p>
        </p:txBody>
      </p:sp>
      <p:sp>
        <p:nvSpPr>
          <p:cNvPr id="4" name="Slide Number Placeholder 3"/>
          <p:cNvSpPr>
            <a:spLocks noGrp="1"/>
          </p:cNvSpPr>
          <p:nvPr>
            <p:ph type="sldNum" sz="quarter" idx="10"/>
          </p:nvPr>
        </p:nvSpPr>
        <p:spPr/>
        <p:txBody>
          <a:bodyPr/>
          <a:lstStyle/>
          <a:p>
            <a:fld id="{3F9E4716-D8EB-4B59-9D16-F0B5C89847C6}" type="slidenum">
              <a:rPr lang="en-US" smtClean="0"/>
              <a:t>46</a:t>
            </a:fld>
            <a:endParaRPr lang="en-US"/>
          </a:p>
        </p:txBody>
      </p:sp>
    </p:spTree>
    <p:extLst>
      <p:ext uri="{BB962C8B-B14F-4D97-AF65-F5344CB8AC3E}">
        <p14:creationId xmlns:p14="http://schemas.microsoft.com/office/powerpoint/2010/main" val="641579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Keys: take something with you into your Vestry meetings and congregation</a:t>
            </a:r>
          </a:p>
          <a:p>
            <a:pPr lvl="1"/>
            <a:r>
              <a:rPr lang="en-US" dirty="0"/>
              <a:t>Incorporate into real ministry</a:t>
            </a:r>
          </a:p>
          <a:p>
            <a:endParaRPr lang="en-US" dirty="0"/>
          </a:p>
          <a:p>
            <a:r>
              <a:rPr lang="en-US" dirty="0"/>
              <a:t>Themes:</a:t>
            </a:r>
          </a:p>
          <a:p>
            <a:pPr lvl="1"/>
            <a:r>
              <a:rPr lang="en-US" dirty="0"/>
              <a:t>Formation - formed to participate in mission</a:t>
            </a:r>
          </a:p>
          <a:p>
            <a:pPr lvl="1"/>
            <a:r>
              <a:rPr lang="en-US" dirty="0"/>
              <a:t>Adaptive leadership - why &amp; how rather than just adjusting our what (technical)</a:t>
            </a:r>
          </a:p>
          <a:p>
            <a:pPr lvl="1"/>
            <a:r>
              <a:rPr lang="en-US" dirty="0"/>
              <a:t>Shared leadership </a:t>
            </a:r>
          </a:p>
          <a:p>
            <a:endParaRPr lang="en-US" dirty="0"/>
          </a:p>
        </p:txBody>
      </p:sp>
      <p:sp>
        <p:nvSpPr>
          <p:cNvPr id="4" name="Slide Number Placeholder 3"/>
          <p:cNvSpPr>
            <a:spLocks noGrp="1"/>
          </p:cNvSpPr>
          <p:nvPr>
            <p:ph type="sldNum" sz="quarter" idx="5"/>
          </p:nvPr>
        </p:nvSpPr>
        <p:spPr/>
        <p:txBody>
          <a:bodyPr/>
          <a:lstStyle/>
          <a:p>
            <a:fld id="{3F9E4716-D8EB-4B59-9D16-F0B5C89847C6}" type="slidenum">
              <a:rPr lang="en-US" smtClean="0"/>
              <a:t>47</a:t>
            </a:fld>
            <a:endParaRPr lang="en-US"/>
          </a:p>
        </p:txBody>
      </p:sp>
    </p:spTree>
    <p:extLst>
      <p:ext uri="{BB962C8B-B14F-4D97-AF65-F5344CB8AC3E}">
        <p14:creationId xmlns:p14="http://schemas.microsoft.com/office/powerpoint/2010/main" val="1649723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9E4716-D8EB-4B59-9D16-F0B5C89847C6}" type="slidenum">
              <a:rPr lang="en-US" smtClean="0"/>
              <a:t>50</a:t>
            </a:fld>
            <a:endParaRPr lang="en-US"/>
          </a:p>
        </p:txBody>
      </p:sp>
    </p:spTree>
    <p:extLst>
      <p:ext uri="{BB962C8B-B14F-4D97-AF65-F5344CB8AC3E}">
        <p14:creationId xmlns:p14="http://schemas.microsoft.com/office/powerpoint/2010/main" val="4029803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Avoidance can fit into here too. Not getting caught in the whirlwind of the day-to-day and remaining</a:t>
            </a:r>
            <a:r>
              <a:rPr lang="en-US" baseline="0" dirty="0"/>
              <a:t> focused on what is most important. (“Eat the frog first”)</a:t>
            </a:r>
          </a:p>
          <a:p>
            <a:endParaRPr lang="en-US" baseline="0" dirty="0"/>
          </a:p>
          <a:p>
            <a:r>
              <a:rPr lang="en-US" baseline="0" dirty="0"/>
              <a:t>Ex. If we don’t have a bulletin this week, is anyone even going to notice?</a:t>
            </a:r>
            <a:endParaRPr lang="en-US" dirty="0"/>
          </a:p>
        </p:txBody>
      </p:sp>
      <p:sp>
        <p:nvSpPr>
          <p:cNvPr id="4" name="Slide Number Placeholder 3"/>
          <p:cNvSpPr>
            <a:spLocks noGrp="1"/>
          </p:cNvSpPr>
          <p:nvPr>
            <p:ph type="sldNum" sz="quarter" idx="10"/>
          </p:nvPr>
        </p:nvSpPr>
        <p:spPr/>
        <p:txBody>
          <a:bodyPr/>
          <a:lstStyle/>
          <a:p>
            <a:fld id="{3F9E4716-D8EB-4B59-9D16-F0B5C89847C6}" type="slidenum">
              <a:rPr lang="en-US" smtClean="0"/>
              <a:t>51</a:t>
            </a:fld>
            <a:endParaRPr lang="en-US"/>
          </a:p>
        </p:txBody>
      </p:sp>
    </p:spTree>
    <p:extLst>
      <p:ext uri="{BB962C8B-B14F-4D97-AF65-F5344CB8AC3E}">
        <p14:creationId xmlns:p14="http://schemas.microsoft.com/office/powerpoint/2010/main" val="281605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Notes</a:t>
            </a:r>
          </a:p>
          <a:p>
            <a:endParaRPr lang="en-US" dirty="0"/>
          </a:p>
          <a:p>
            <a:r>
              <a:rPr lang="en-US" dirty="0"/>
              <a:t>The</a:t>
            </a:r>
            <a:r>
              <a:rPr lang="en-US" baseline="0" dirty="0"/>
              <a:t> </a:t>
            </a:r>
            <a:r>
              <a:rPr lang="en-US" baseline="0" dirty="0" err="1"/>
              <a:t>SLI</a:t>
            </a:r>
            <a:r>
              <a:rPr lang="en-US" baseline="0" dirty="0"/>
              <a:t> process results in a change of DNA, of environment, of culture.  </a:t>
            </a:r>
            <a:r>
              <a:rPr lang="en-US" dirty="0"/>
              <a:t>The </a:t>
            </a:r>
            <a:r>
              <a:rPr lang="en-US" dirty="0" err="1"/>
              <a:t>SLI</a:t>
            </a:r>
            <a:r>
              <a:rPr lang="en-US" dirty="0"/>
              <a:t> </a:t>
            </a:r>
            <a:r>
              <a:rPr lang="en-US" dirty="0" err="1"/>
              <a:t>L3</a:t>
            </a:r>
            <a:r>
              <a:rPr lang="en-US" dirty="0"/>
              <a:t> culture is built upon sustainable underlying </a:t>
            </a:r>
            <a:r>
              <a:rPr lang="en-US" b="1" dirty="0"/>
              <a:t>principles</a:t>
            </a:r>
            <a:r>
              <a:rPr lang="en-US" dirty="0"/>
              <a:t> that do not change.</a:t>
            </a:r>
            <a:r>
              <a:rPr lang="en-US" baseline="0" dirty="0"/>
              <a:t> </a:t>
            </a:r>
            <a:r>
              <a:rPr lang="en-US" b="1" dirty="0"/>
              <a:t>Processes</a:t>
            </a:r>
            <a:r>
              <a:rPr lang="en-US" dirty="0"/>
              <a:t> are the outflow of those principles,</a:t>
            </a:r>
            <a:r>
              <a:rPr lang="en-US" baseline="0" dirty="0"/>
              <a:t> and these</a:t>
            </a:r>
            <a:r>
              <a:rPr lang="en-US" dirty="0"/>
              <a:t> principles lead us to the </a:t>
            </a:r>
            <a:r>
              <a:rPr lang="en-US" b="1" dirty="0"/>
              <a:t>results</a:t>
            </a:r>
            <a:r>
              <a:rPr lang="en-US" dirty="0"/>
              <a:t> of Generative Ministry.  Personal, Organizational and Community transformation will occur if we truly live into this </a:t>
            </a:r>
            <a:r>
              <a:rPr lang="en-US" dirty="0" err="1"/>
              <a:t>L3</a:t>
            </a:r>
            <a:r>
              <a:rPr lang="en-US" dirty="0"/>
              <a:t> culture.</a:t>
            </a:r>
          </a:p>
          <a:p>
            <a:endParaRPr lang="en-US" dirty="0"/>
          </a:p>
          <a:p>
            <a:r>
              <a:rPr lang="en-US" dirty="0"/>
              <a:t>The</a:t>
            </a:r>
            <a:r>
              <a:rPr lang="en-US" baseline="0" dirty="0"/>
              <a:t> </a:t>
            </a:r>
            <a:r>
              <a:rPr lang="en-US" baseline="0" dirty="0" err="1"/>
              <a:t>L3</a:t>
            </a:r>
            <a:r>
              <a:rPr lang="en-US" baseline="0" dirty="0"/>
              <a:t> culture,</a:t>
            </a:r>
            <a:r>
              <a:rPr lang="en-US" dirty="0"/>
              <a:t> that is based on principles which produce processes that create sustainable and generative results, will not only change</a:t>
            </a:r>
            <a:r>
              <a:rPr lang="en-US" baseline="0" dirty="0"/>
              <a:t> the way we understand</a:t>
            </a:r>
            <a:r>
              <a:rPr lang="en-US" dirty="0"/>
              <a:t> leadership, but</a:t>
            </a:r>
            <a:r>
              <a:rPr lang="en-US" baseline="0" dirty="0"/>
              <a:t> also</a:t>
            </a:r>
            <a:r>
              <a:rPr lang="en-US" dirty="0"/>
              <a:t> what true discipleship means.  It’s so much more than doing, or actions.  Its being and it’s abiding, then leading and living from there.</a:t>
            </a:r>
          </a:p>
          <a:p>
            <a:endParaRPr lang="en-US" dirty="0"/>
          </a:p>
          <a:p>
            <a:r>
              <a:rPr lang="en-US" dirty="0"/>
              <a:t>As the</a:t>
            </a:r>
            <a:r>
              <a:rPr lang="en-US" baseline="0" dirty="0"/>
              <a:t> team explores this slide, share these thoughts, and ask their perspective – take the time to unpack these important pieces of the </a:t>
            </a:r>
            <a:r>
              <a:rPr lang="en-US" baseline="0" dirty="0" err="1"/>
              <a:t>L3</a:t>
            </a:r>
            <a:r>
              <a:rPr lang="en-US" baseline="0" dirty="0"/>
              <a:t> culture.  Be sure to share the principles and processes listed below when in your discussions, and make sure they know that each of these will be part of the process:</a:t>
            </a:r>
            <a:endParaRPr lang="en-US" dirty="0"/>
          </a:p>
          <a:p>
            <a:endParaRPr lang="en-US" dirty="0"/>
          </a:p>
          <a:p>
            <a:r>
              <a:rPr lang="en-US" dirty="0"/>
              <a:t>Most of the time we begin at results – looking</a:t>
            </a:r>
            <a:r>
              <a:rPr lang="en-US" baseline="0" dirty="0"/>
              <a:t> for the outcome without paying much attention to what lies under those results.  Much like the iceberg above what is where the attention is paid without realizing there is a much larger, wider one lying underneath.</a:t>
            </a:r>
          </a:p>
          <a:p>
            <a:endParaRPr lang="en-US" baseline="0" dirty="0"/>
          </a:p>
          <a:p>
            <a:r>
              <a:rPr lang="en-US" baseline="0" dirty="0"/>
              <a:t>Our perspective is a shift in how we look at the results we are hoping for.  Taking the time, doing the hard work of identifying our driving principles, figuring out how they lead to what processes will insure definite, sustainable, results.  This approach also creates accountability, as we are aware of how we obtained our desired results.</a:t>
            </a:r>
          </a:p>
          <a:p>
            <a:endParaRPr lang="en-US" baseline="0" dirty="0"/>
          </a:p>
          <a:p>
            <a:r>
              <a:rPr lang="en-US" i="1" u="sng" baseline="0" dirty="0"/>
              <a:t>Some of the principles of the </a:t>
            </a:r>
            <a:r>
              <a:rPr lang="en-US" i="1" u="sng" baseline="0" dirty="0" err="1"/>
              <a:t>SLI</a:t>
            </a:r>
            <a:r>
              <a:rPr lang="en-US" i="1" u="sng" baseline="0" dirty="0"/>
              <a:t> process include</a:t>
            </a:r>
            <a:r>
              <a:rPr lang="en-US" baseline="0" dirty="0"/>
              <a:t>:</a:t>
            </a:r>
          </a:p>
          <a:p>
            <a:r>
              <a:rPr lang="en-US" baseline="0" dirty="0"/>
              <a:t>Alignment with God</a:t>
            </a:r>
          </a:p>
          <a:p>
            <a:r>
              <a:rPr lang="en-US" baseline="0" dirty="0"/>
              <a:t>Mental Modes</a:t>
            </a:r>
          </a:p>
          <a:p>
            <a:r>
              <a:rPr lang="en-US" baseline="0" dirty="0"/>
              <a:t>Continuous Improvement</a:t>
            </a:r>
          </a:p>
          <a:p>
            <a:r>
              <a:rPr lang="en-US" baseline="0" dirty="0"/>
              <a:t>Root Cause </a:t>
            </a:r>
          </a:p>
          <a:p>
            <a:r>
              <a:rPr lang="en-US" baseline="0" dirty="0"/>
              <a:t>Missional Effectiveness Framework</a:t>
            </a:r>
          </a:p>
          <a:p>
            <a:r>
              <a:rPr lang="en-US" baseline="0" dirty="0"/>
              <a:t>Spiritual Formation</a:t>
            </a:r>
          </a:p>
          <a:p>
            <a:r>
              <a:rPr lang="en-US" baseline="0" dirty="0"/>
              <a:t>Trust Building </a:t>
            </a:r>
          </a:p>
          <a:p>
            <a:r>
              <a:rPr lang="en-US" baseline="0" dirty="0"/>
              <a:t>Community</a:t>
            </a:r>
          </a:p>
          <a:p>
            <a:r>
              <a:rPr lang="en-US" i="1" u="sng" baseline="0" dirty="0"/>
              <a:t>Some of the processes of the </a:t>
            </a:r>
            <a:r>
              <a:rPr lang="en-US" i="1" u="sng" baseline="0" dirty="0" err="1"/>
              <a:t>SLI</a:t>
            </a:r>
            <a:r>
              <a:rPr lang="en-US" i="1" u="sng" baseline="0" dirty="0"/>
              <a:t> process include</a:t>
            </a:r>
            <a:r>
              <a:rPr lang="en-US" baseline="0" dirty="0"/>
              <a:t>:</a:t>
            </a:r>
          </a:p>
          <a:p>
            <a:r>
              <a:rPr lang="en-US" baseline="0" dirty="0"/>
              <a:t>Covenant Accountability</a:t>
            </a:r>
          </a:p>
          <a:p>
            <a:r>
              <a:rPr lang="en-US" baseline="0" dirty="0"/>
              <a:t>Teams</a:t>
            </a:r>
          </a:p>
          <a:p>
            <a:r>
              <a:rPr lang="en-US" baseline="0" dirty="0"/>
              <a:t>Systems</a:t>
            </a:r>
          </a:p>
          <a:p>
            <a:r>
              <a:rPr lang="en-US" baseline="0" dirty="0"/>
              <a:t>Change Readiness</a:t>
            </a:r>
          </a:p>
          <a:p>
            <a:r>
              <a:rPr lang="en-US" baseline="0" dirty="0" err="1"/>
              <a:t>MAPs</a:t>
            </a:r>
            <a:endParaRPr lang="en-US" baseline="0" dirty="0"/>
          </a:p>
          <a:p>
            <a:r>
              <a:rPr lang="en-US" baseline="0" dirty="0"/>
              <a:t>Telescoped Strategies</a:t>
            </a:r>
          </a:p>
          <a:p>
            <a:r>
              <a:rPr lang="en-US" baseline="0" dirty="0"/>
              <a:t>RAD</a:t>
            </a:r>
          </a:p>
          <a:p>
            <a:r>
              <a:rPr lang="en-US" i="1" u="sng" baseline="0" dirty="0"/>
              <a:t>The results we are looking for in our </a:t>
            </a:r>
            <a:r>
              <a:rPr lang="en-US" i="1" u="sng" baseline="0" dirty="0" err="1"/>
              <a:t>SLI</a:t>
            </a:r>
            <a:r>
              <a:rPr lang="en-US" i="1" u="sng" baseline="0" dirty="0"/>
              <a:t> process</a:t>
            </a:r>
            <a:r>
              <a:rPr lang="en-US" baseline="0" dirty="0"/>
              <a:t>:</a:t>
            </a:r>
          </a:p>
          <a:p>
            <a:r>
              <a:rPr lang="en-US" baseline="0" dirty="0"/>
              <a:t>Generative Ministry</a:t>
            </a:r>
          </a:p>
          <a:p>
            <a:endParaRPr lang="en-US" baseline="0" dirty="0"/>
          </a:p>
          <a:p>
            <a:endParaRPr lang="en-US" baseline="0" dirty="0"/>
          </a:p>
          <a:p>
            <a:r>
              <a:rPr lang="en-US" b="1" i="1" baseline="0" dirty="0"/>
              <a:t>This slide is part of the review each month at the beginning of each session.  Along the way, ask the Team how their understanding of these values has changed, what they see and hear differently as their journey progresses. </a:t>
            </a:r>
          </a:p>
          <a:p>
            <a:endParaRPr lang="en-US" baseline="0" dirty="0"/>
          </a:p>
          <a:p>
            <a:endParaRPr lang="en-US" baseline="0" dirty="0"/>
          </a:p>
          <a:p>
            <a:endParaRPr lang="en-US" baseline="0" dirty="0"/>
          </a:p>
          <a:p>
            <a:r>
              <a:rPr lang="en-US" dirty="0"/>
              <a:t>The concepts in this presentation are the intellectual property of Spiritual Leadership Inc., except as noted otherwise.</a:t>
            </a:r>
          </a:p>
          <a:p>
            <a:r>
              <a:rPr lang="en-US" dirty="0"/>
              <a:t>Copyright © 2016 Spiritual Leadership, Inc. All Rights Reserved. </a:t>
            </a:r>
          </a:p>
          <a:p>
            <a:endParaRPr lang="en-US" baseline="0" dirty="0"/>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B78B821-2103-40B9-97CB-20006ACE9AA0}" type="slidenum">
              <a:rPr lang="en-US" smtClean="0"/>
              <a:t>4</a:t>
            </a:fld>
            <a:endParaRPr lang="en-US" dirty="0"/>
          </a:p>
        </p:txBody>
      </p:sp>
    </p:spTree>
    <p:extLst>
      <p:ext uri="{BB962C8B-B14F-4D97-AF65-F5344CB8AC3E}">
        <p14:creationId xmlns:p14="http://schemas.microsoft.com/office/powerpoint/2010/main" val="3699049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Char char="•"/>
            </a:pPr>
            <a:r>
              <a:rPr lang="en-US" dirty="0">
                <a:latin typeface="Times New Roman" pitchFamily="18" charset="0"/>
                <a:ea typeface="ＭＳ Ｐゴシック" pitchFamily="34" charset="-128"/>
              </a:rPr>
              <a:t>This is a cycle, and Send overlaps with Engage.  Being sent forth often results in engaging new persons and leading them to Christ and to becoming equipped, and sent, and engaging, and…</a:t>
            </a:r>
          </a:p>
          <a:p>
            <a:pPr lvl="1">
              <a:buFont typeface="Arial"/>
              <a:buChar char="•"/>
            </a:pPr>
            <a:endParaRPr lang="en-US" dirty="0">
              <a:latin typeface="Times New Roman" pitchFamily="18" charset="0"/>
              <a:ea typeface="ＭＳ Ｐゴシック" pitchFamily="34" charset="-128"/>
            </a:endParaRPr>
          </a:p>
          <a:p>
            <a:pPr lvl="0">
              <a:buFont typeface="Courier New" pitchFamily="49" charset="0"/>
              <a:buChar char="o"/>
              <a:defRPr/>
            </a:pPr>
            <a:r>
              <a:rPr lang="en-US" dirty="0">
                <a:cs typeface="FrankRuehl" pitchFamily="34" charset="-79"/>
              </a:rPr>
              <a:t>Stories</a:t>
            </a:r>
          </a:p>
          <a:p>
            <a:pPr lvl="0">
              <a:buFont typeface="Courier New" pitchFamily="49" charset="0"/>
              <a:buChar char="o"/>
              <a:defRPr/>
            </a:pPr>
            <a:r>
              <a:rPr lang="en-US" dirty="0">
                <a:cs typeface="FrankRuehl" pitchFamily="34" charset="-79"/>
              </a:rPr>
              <a:t>References</a:t>
            </a:r>
          </a:p>
          <a:p>
            <a:pPr lvl="0">
              <a:buFont typeface="Courier New" pitchFamily="49" charset="0"/>
              <a:buChar char="o"/>
              <a:defRPr/>
            </a:pPr>
            <a:endParaRPr lang="en-US" dirty="0">
              <a:cs typeface="FrankRuehl" pitchFamily="34" charset="-79"/>
            </a:endParaRPr>
          </a:p>
          <a:p>
            <a:r>
              <a:rPr lang="en-US" dirty="0"/>
              <a:t>The concepts in this presentation are the intellectual property of Spiritual Leadership Inc., except as noted otherwise.</a:t>
            </a:r>
          </a:p>
          <a:p>
            <a:r>
              <a:rPr lang="en-US" dirty="0"/>
              <a:t>Copyright © 2016 Spiritual Leadership, Inc. All Rights Reserved.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4202BA5-3EC8-4239-AFB2-64D47777E415}" type="slidenum">
              <a:rPr lang="en-US" smtClean="0"/>
              <a:t>52</a:t>
            </a:fld>
            <a:endParaRPr lang="en-US"/>
          </a:p>
        </p:txBody>
      </p:sp>
    </p:spTree>
    <p:extLst>
      <p:ext uri="{BB962C8B-B14F-4D97-AF65-F5344CB8AC3E}">
        <p14:creationId xmlns:p14="http://schemas.microsoft.com/office/powerpoint/2010/main" val="3215934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A PSD is accountable spiritually and missionally to working their calling</a:t>
            </a:r>
            <a:r>
              <a:rPr lang="en-US" u="none" dirty="0">
                <a:effectLst/>
              </a:rPr>
              <a:t> </a:t>
            </a:r>
          </a:p>
          <a:p>
            <a:r>
              <a:rPr lang="en-US" sz="1200" u="none" kern="1200" dirty="0">
                <a:solidFill>
                  <a:schemeClr val="tx1"/>
                </a:solidFill>
                <a:effectLst/>
                <a:latin typeface="+mn-lt"/>
                <a:ea typeface="+mn-ea"/>
                <a:cs typeface="+mn-cs"/>
              </a:rPr>
              <a:t>A PSD who is exploring or living as a leader</a:t>
            </a:r>
            <a:r>
              <a:rPr lang="en-US" u="none" dirty="0">
                <a:effectLst/>
              </a:rPr>
              <a:t> </a:t>
            </a:r>
          </a:p>
          <a:p>
            <a:r>
              <a:rPr lang="en-US" sz="1200" u="none" kern="1200" dirty="0">
                <a:solidFill>
                  <a:schemeClr val="tx1"/>
                </a:solidFill>
                <a:effectLst/>
                <a:latin typeface="+mn-lt"/>
                <a:ea typeface="+mn-ea"/>
                <a:cs typeface="+mn-cs"/>
              </a:rPr>
              <a:t>Vital Ministries</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are designed to grow as connected generative frameworks</a:t>
            </a:r>
            <a:r>
              <a:rPr lang="en-US" u="none" dirty="0">
                <a:effectLst/>
              </a:rPr>
              <a:t> </a:t>
            </a:r>
            <a:endParaRPr lang="en-US" u="none" dirty="0"/>
          </a:p>
        </p:txBody>
      </p:sp>
      <p:sp>
        <p:nvSpPr>
          <p:cNvPr id="4" name="Slide Number Placeholder 3"/>
          <p:cNvSpPr>
            <a:spLocks noGrp="1"/>
          </p:cNvSpPr>
          <p:nvPr>
            <p:ph type="sldNum" sz="quarter" idx="10"/>
          </p:nvPr>
        </p:nvSpPr>
        <p:spPr/>
        <p:txBody>
          <a:bodyPr/>
          <a:lstStyle/>
          <a:p>
            <a:fld id="{03E10DAC-35E8-AC45-B49B-171A2917914C}" type="slidenum">
              <a:rPr lang="en-US" smtClean="0"/>
              <a:t>53</a:t>
            </a:fld>
            <a:endParaRPr lang="en-US"/>
          </a:p>
        </p:txBody>
      </p:sp>
    </p:spTree>
    <p:extLst>
      <p:ext uri="{BB962C8B-B14F-4D97-AF65-F5344CB8AC3E}">
        <p14:creationId xmlns:p14="http://schemas.microsoft.com/office/powerpoint/2010/main" val="2663762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 name="PlaceHolder 1"/>
          <p:cNvSpPr>
            <a:spLocks noGrp="1" noRot="1" noChangeAspect="1"/>
          </p:cNvSpPr>
          <p:nvPr>
            <p:ph type="sldImg"/>
          </p:nvPr>
        </p:nvSpPr>
        <p:spPr>
          <a:xfrm>
            <a:off x="685800" y="1143000"/>
            <a:ext cx="5486400" cy="3086100"/>
          </a:xfrm>
          <a:prstGeom prst="rect">
            <a:avLst/>
          </a:prstGeom>
        </p:spPr>
      </p:sp>
      <p:sp>
        <p:nvSpPr>
          <p:cNvPr id="1515" name="PlaceHolder 2"/>
          <p:cNvSpPr>
            <a:spLocks noGrp="1"/>
          </p:cNvSpPr>
          <p:nvPr>
            <p:ph type="body"/>
          </p:nvPr>
        </p:nvSpPr>
        <p:spPr>
          <a:xfrm>
            <a:off x="685800" y="4400640"/>
            <a:ext cx="5485680" cy="3599640"/>
          </a:xfrm>
          <a:prstGeom prst="rect">
            <a:avLst/>
          </a:prstGeom>
        </p:spPr>
        <p:txBody>
          <a:bodyPr lIns="0" tIns="0" rIns="0" bIns="0">
            <a:noAutofit/>
          </a:bodyPr>
          <a:lstStyle/>
          <a:p>
            <a:pPr marL="216000" indent="-216000">
              <a:lnSpc>
                <a:spcPct val="100000"/>
              </a:lnSpc>
            </a:pPr>
            <a:r>
              <a:rPr lang="en-US" sz="2000" b="0" strike="noStrike" spc="-1" dirty="0">
                <a:latin typeface="Arial"/>
              </a:rPr>
              <a:t>Facilitator Notes</a:t>
            </a:r>
          </a:p>
          <a:p>
            <a:pPr marL="216000" indent="-216000">
              <a:lnSpc>
                <a:spcPct val="100000"/>
              </a:lnSpc>
            </a:pPr>
            <a:endParaRPr lang="en-US" sz="2000" b="0" strike="noStrike" spc="-1" dirty="0">
              <a:latin typeface="Arial"/>
            </a:endParaRPr>
          </a:p>
          <a:p>
            <a:pPr marL="216000" indent="-216000">
              <a:lnSpc>
                <a:spcPct val="100000"/>
              </a:lnSpc>
            </a:pPr>
            <a:r>
              <a:rPr lang="en-US" sz="2000" b="0" strike="noStrike" spc="-1" dirty="0">
                <a:latin typeface="Arial"/>
              </a:rPr>
              <a:t>This slide will be used throughout our process as an overview of the </a:t>
            </a:r>
            <a:r>
              <a:rPr lang="en-US" sz="2000" b="0" strike="noStrike" spc="-1" dirty="0" err="1">
                <a:latin typeface="Arial"/>
              </a:rPr>
              <a:t>SLI</a:t>
            </a:r>
            <a:r>
              <a:rPr lang="en-US" sz="2000" b="0" strike="noStrike" spc="-1" dirty="0">
                <a:latin typeface="Arial"/>
              </a:rPr>
              <a:t> process.  It will be a kind of compass as to where we are in a particular section of the process.  When it appears, it indicates a place to stop and remind the team where we are and what the purpose of the section they are moving to.</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en-US" sz="2000" b="1" u="sng" strike="noStrike" spc="-1" dirty="0">
                <a:latin typeface="Arial"/>
              </a:rPr>
              <a:t>Remember that you are a guide who is helping this team move towards their Mission.</a:t>
            </a:r>
          </a:p>
          <a:p>
            <a:pPr marL="216000" indent="-216000">
              <a:lnSpc>
                <a:spcPct val="100000"/>
              </a:lnSpc>
            </a:pPr>
            <a:endParaRPr lang="en-US" sz="2000" b="0" strike="noStrike" spc="-1" dirty="0">
              <a:latin typeface="Arial"/>
            </a:endParaRPr>
          </a:p>
          <a:p>
            <a:pPr marL="216000" indent="-216000">
              <a:lnSpc>
                <a:spcPct val="100000"/>
              </a:lnSpc>
            </a:pPr>
            <a:endParaRPr lang="en-US" sz="2000" b="0" strike="noStrike" spc="-1" dirty="0">
              <a:latin typeface="Arial"/>
            </a:endParaRPr>
          </a:p>
          <a:p>
            <a:pPr marL="216000" indent="-216000">
              <a:lnSpc>
                <a:spcPct val="100000"/>
              </a:lnSpc>
            </a:pPr>
            <a:r>
              <a:rPr lang="en-US" sz="2000" b="0" strike="noStrike" spc="-1" dirty="0">
                <a:latin typeface="Arial"/>
              </a:rPr>
              <a:t>When working the </a:t>
            </a:r>
            <a:r>
              <a:rPr lang="en-US" sz="2000" b="0" strike="noStrike" spc="-1" dirty="0" err="1">
                <a:latin typeface="Arial"/>
              </a:rPr>
              <a:t>L3</a:t>
            </a:r>
            <a:r>
              <a:rPr lang="en-US" sz="2000" b="0" strike="noStrike" spc="-1" dirty="0">
                <a:latin typeface="Arial"/>
              </a:rPr>
              <a:t> process and implement and practice of the </a:t>
            </a:r>
            <a:r>
              <a:rPr lang="en-US" sz="2000" b="0" strike="noStrike" spc="-1" dirty="0" err="1">
                <a:latin typeface="Arial"/>
              </a:rPr>
              <a:t>L3</a:t>
            </a:r>
            <a:r>
              <a:rPr lang="en-US" sz="2000" b="0" strike="noStrike" spc="-1" dirty="0">
                <a:latin typeface="Arial"/>
              </a:rPr>
              <a:t> process, your team find joy and focus as you are being and making disciples:</a:t>
            </a:r>
          </a:p>
          <a:p>
            <a:pPr marL="216000" indent="-216000">
              <a:lnSpc>
                <a:spcPct val="100000"/>
              </a:lnSpc>
            </a:pPr>
            <a:endParaRPr lang="en-US" sz="2000" b="0" strike="noStrike" spc="-1" dirty="0">
              <a:latin typeface="Arial"/>
            </a:endParaRPr>
          </a:p>
          <a:p>
            <a:pPr marL="216000" indent="-216000">
              <a:lnSpc>
                <a:spcPct val="100000"/>
              </a:lnSpc>
            </a:pPr>
            <a:r>
              <a:rPr lang="en-US" sz="2000" b="1" u="sng" strike="noStrike" spc="-1" dirty="0">
                <a:latin typeface="Arial"/>
              </a:rPr>
              <a:t>Building a team will help overcome the isolation of solo heroic leadership and program driven ministry</a:t>
            </a:r>
          </a:p>
          <a:p>
            <a:pPr marL="216000" indent="-216000">
              <a:lnSpc>
                <a:spcPct val="100000"/>
              </a:lnSpc>
            </a:pPr>
            <a:r>
              <a:rPr lang="en-US" sz="2000" b="1" u="sng" strike="noStrike" spc="-1" dirty="0">
                <a:latin typeface="Arial"/>
              </a:rPr>
              <a:t>Aligning your ministry through an adaptive plan will help overcome the distractions of non mission focused programs and activities</a:t>
            </a:r>
          </a:p>
          <a:p>
            <a:pPr marL="216000" indent="-216000">
              <a:lnSpc>
                <a:spcPct val="100000"/>
              </a:lnSpc>
            </a:pPr>
            <a:r>
              <a:rPr lang="en-US" sz="2000" b="1" u="sng" strike="noStrike" spc="-1" dirty="0">
                <a:latin typeface="Arial"/>
              </a:rPr>
              <a:t>Moving towards your identified mission will help in overcoming the frustration caused by lack of  mission alignment and focus.</a:t>
            </a:r>
          </a:p>
          <a:p>
            <a:pPr marL="216000" indent="-216000">
              <a:lnSpc>
                <a:spcPct val="100000"/>
              </a:lnSpc>
            </a:pPr>
            <a:endParaRPr lang="en-US" sz="2000" b="1" u="sng" strike="noStrike" spc="-1" dirty="0">
              <a:latin typeface="Arial"/>
            </a:endParaRPr>
          </a:p>
          <a:p>
            <a:pPr marL="216000" indent="-216000">
              <a:lnSpc>
                <a:spcPct val="100000"/>
              </a:lnSpc>
            </a:pPr>
            <a:r>
              <a:rPr lang="en-US" sz="2000" b="1" u="sng" strike="noStrike" spc="-1" dirty="0">
                <a:latin typeface="Arial"/>
              </a:rPr>
              <a:t>The team will work to identify the problem, and through the </a:t>
            </a:r>
            <a:r>
              <a:rPr lang="en-US" sz="2000" b="1" u="sng" strike="noStrike" spc="-1" dirty="0" err="1">
                <a:latin typeface="Arial"/>
              </a:rPr>
              <a:t>L3</a:t>
            </a:r>
            <a:r>
              <a:rPr lang="en-US" sz="2000" b="1" u="sng" strike="noStrike" spc="-1" dirty="0">
                <a:latin typeface="Arial"/>
              </a:rPr>
              <a:t> process obtain the steps and strategies to overcome it.  The process of continual improvement (Reflect, Adjust, Do) will maintain the momentum and generative multiplication of the identified mission.</a:t>
            </a:r>
          </a:p>
          <a:p>
            <a:pPr marL="216000" indent="-216000">
              <a:lnSpc>
                <a:spcPct val="100000"/>
              </a:lnSpc>
            </a:pPr>
            <a:endParaRPr lang="en-US" sz="2000" b="1" u="sng" strike="noStrike" spc="-1" dirty="0">
              <a:latin typeface="Arial"/>
            </a:endParaRPr>
          </a:p>
          <a:p>
            <a:pPr marL="216000" indent="-216000">
              <a:lnSpc>
                <a:spcPct val="100000"/>
              </a:lnSpc>
            </a:pPr>
            <a:endParaRPr lang="en-US" sz="2000" b="0" strike="noStrike" spc="-1" dirty="0">
              <a:latin typeface="Arial"/>
            </a:endParaRPr>
          </a:p>
          <a:p>
            <a:pPr marL="216000" indent="-216000">
              <a:lnSpc>
                <a:spcPct val="100000"/>
              </a:lnSpc>
            </a:pPr>
            <a:endParaRPr lang="en-US" sz="2000" b="0" strike="noStrike" spc="-1" dirty="0">
              <a:latin typeface="Arial"/>
            </a:endParaRPr>
          </a:p>
          <a:p>
            <a:pPr marL="216000" indent="-216000">
              <a:lnSpc>
                <a:spcPct val="100000"/>
              </a:lnSpc>
            </a:pPr>
            <a:endParaRPr lang="en-US" sz="2000" b="0" strike="noStrike" spc="-1" dirty="0">
              <a:latin typeface="Arial"/>
            </a:endParaRPr>
          </a:p>
          <a:p>
            <a:pPr marL="216000" indent="-216000">
              <a:lnSpc>
                <a:spcPct val="100000"/>
              </a:lnSpc>
            </a:pPr>
            <a:endParaRPr lang="en-US" sz="2000" b="0" strike="noStrike" spc="-1" dirty="0">
              <a:latin typeface="Arial"/>
            </a:endParaRPr>
          </a:p>
          <a:p>
            <a:pPr marL="216000" indent="-216000">
              <a:lnSpc>
                <a:spcPct val="100000"/>
              </a:lnSpc>
            </a:pPr>
            <a:endParaRPr lang="en-US" sz="2000" b="0" strike="noStrike" spc="-1" dirty="0">
              <a:latin typeface="Arial"/>
            </a:endParaRPr>
          </a:p>
          <a:p>
            <a:pPr marL="216000" indent="-216000">
              <a:lnSpc>
                <a:spcPct val="100000"/>
              </a:lnSpc>
            </a:pPr>
            <a:r>
              <a:rPr lang="en-US" sz="2000" b="0" strike="noStrike" spc="-1" dirty="0">
                <a:latin typeface="Arial"/>
              </a:rPr>
              <a:t> </a:t>
            </a:r>
          </a:p>
          <a:p>
            <a:pPr marL="216000" indent="-216000">
              <a:lnSpc>
                <a:spcPct val="100000"/>
              </a:lnSpc>
            </a:pPr>
            <a:r>
              <a:rPr lang="en-US" sz="2000" b="1" u="sng" strike="noStrike" spc="-1" dirty="0">
                <a:latin typeface="Arial"/>
              </a:rPr>
              <a:t>If needed for definition of each section:</a:t>
            </a:r>
          </a:p>
          <a:p>
            <a:pPr marL="216000" indent="-216000">
              <a:lnSpc>
                <a:spcPct val="100000"/>
              </a:lnSpc>
            </a:pPr>
            <a:endParaRPr lang="en-US" sz="2000" b="1" u="sng" strike="noStrike" spc="-1" dirty="0">
              <a:latin typeface="Arial"/>
            </a:endParaRPr>
          </a:p>
          <a:p>
            <a:pPr marL="216000" indent="-216000">
              <a:lnSpc>
                <a:spcPct val="100000"/>
              </a:lnSpc>
            </a:pPr>
            <a:r>
              <a:rPr lang="en-US" sz="2000" b="0" strike="noStrike" spc="-1" dirty="0">
                <a:latin typeface="Arial"/>
              </a:rPr>
              <a:t>This ministry team will develop a new environment for being and making disciples</a:t>
            </a:r>
          </a:p>
          <a:p>
            <a:pPr marL="216000" indent="-216000">
              <a:lnSpc>
                <a:spcPct val="100000"/>
              </a:lnSpc>
            </a:pPr>
            <a:r>
              <a:rPr lang="en-US" sz="2000" b="1" i="0" u="sng" strike="noStrike" spc="-1" dirty="0">
                <a:latin typeface="Arial"/>
              </a:rPr>
              <a:t>Build a Team</a:t>
            </a:r>
            <a:r>
              <a:rPr lang="en-US" sz="2000" b="0" strike="noStrike" spc="-1" dirty="0">
                <a:latin typeface="Arial"/>
              </a:rPr>
              <a:t>:</a:t>
            </a:r>
          </a:p>
          <a:p>
            <a:pPr marL="216000" indent="-216000">
              <a:lnSpc>
                <a:spcPct val="100000"/>
              </a:lnSpc>
            </a:pPr>
            <a:r>
              <a:rPr lang="en-US" sz="2000" b="0" strike="noStrike" spc="-1" dirty="0">
                <a:latin typeface="Arial"/>
              </a:rPr>
              <a:t>Works to build this team of spiritual leaders (becoming like Jesus) who are Loving, Learning, and Leading together in covenant.</a:t>
            </a:r>
          </a:p>
          <a:p>
            <a:pPr marL="216000" indent="-216000">
              <a:lnSpc>
                <a:spcPct val="100000"/>
              </a:lnSpc>
            </a:pPr>
            <a:r>
              <a:rPr lang="en-US" sz="2000" b="0" strike="noStrike" spc="-1" dirty="0">
                <a:latin typeface="Arial"/>
              </a:rPr>
              <a:t>The team will use the </a:t>
            </a:r>
            <a:r>
              <a:rPr lang="en-US" sz="2000" b="0" strike="noStrike" spc="-1" dirty="0" err="1">
                <a:latin typeface="Arial"/>
              </a:rPr>
              <a:t>L3</a:t>
            </a:r>
            <a:r>
              <a:rPr lang="en-US" sz="2000" b="0" strike="noStrike" spc="-1" dirty="0">
                <a:latin typeface="Arial"/>
              </a:rPr>
              <a:t> process</a:t>
            </a:r>
          </a:p>
          <a:p>
            <a:pPr marL="216000" indent="-216000">
              <a:lnSpc>
                <a:spcPct val="100000"/>
              </a:lnSpc>
            </a:pPr>
            <a:r>
              <a:rPr lang="en-US" sz="2000" b="1" strike="noStrike" spc="-1" dirty="0">
                <a:latin typeface="Arial"/>
              </a:rPr>
              <a:t>Loving</a:t>
            </a:r>
            <a:r>
              <a:rPr lang="en-US" sz="2000" b="0" strike="noStrike" spc="-1" dirty="0">
                <a:latin typeface="Arial"/>
              </a:rPr>
              <a:t> God &amp; Neighbor through spiritual formation &amp; worship</a:t>
            </a:r>
          </a:p>
          <a:p>
            <a:pPr marL="216000" indent="-216000">
              <a:lnSpc>
                <a:spcPct val="100000"/>
              </a:lnSpc>
            </a:pPr>
            <a:r>
              <a:rPr lang="en-US" sz="2000" b="0" strike="noStrike" spc="-1" dirty="0">
                <a:latin typeface="Arial"/>
              </a:rPr>
              <a:t>Formation - the process of being conformed to the image of Christ,  a servant of others for the sake of God’s mission. Individuals are asked to share their journey and relationship with God.</a:t>
            </a:r>
          </a:p>
          <a:p>
            <a:pPr marL="216000" indent="-216000">
              <a:lnSpc>
                <a:spcPct val="100000"/>
              </a:lnSpc>
            </a:pPr>
            <a:r>
              <a:rPr lang="en-US" sz="2000" b="1" strike="noStrike" spc="-1" dirty="0">
                <a:latin typeface="Arial"/>
              </a:rPr>
              <a:t>Learning</a:t>
            </a:r>
            <a:r>
              <a:rPr lang="en-US" sz="2000" b="0" strike="noStrike" spc="-1" dirty="0">
                <a:latin typeface="Arial"/>
              </a:rPr>
              <a:t>  through</a:t>
            </a:r>
          </a:p>
          <a:p>
            <a:pPr marL="216000" indent="-216000">
              <a:lnSpc>
                <a:spcPct val="100000"/>
              </a:lnSpc>
            </a:pPr>
            <a:r>
              <a:rPr lang="en-US" sz="2000" b="0" strike="noStrike" spc="-1" dirty="0">
                <a:latin typeface="Arial"/>
              </a:rPr>
              <a:t>Personal and organizational examination</a:t>
            </a:r>
          </a:p>
          <a:p>
            <a:pPr marL="216000" indent="-216000">
              <a:lnSpc>
                <a:spcPct val="100000"/>
              </a:lnSpc>
            </a:pPr>
            <a:r>
              <a:rPr lang="en-US" sz="2000" b="0" strike="noStrike" spc="-1" dirty="0">
                <a:latin typeface="Arial"/>
              </a:rPr>
              <a:t>Ministry Action Planning</a:t>
            </a:r>
          </a:p>
          <a:p>
            <a:pPr marL="216000" indent="-216000">
              <a:lnSpc>
                <a:spcPct val="100000"/>
              </a:lnSpc>
            </a:pPr>
            <a:r>
              <a:rPr lang="en-US" sz="2000" b="0" strike="noStrike" spc="-1" dirty="0">
                <a:latin typeface="Arial"/>
              </a:rPr>
              <a:t>Reading and study of materials together</a:t>
            </a:r>
          </a:p>
          <a:p>
            <a:pPr marL="216000" indent="-216000">
              <a:lnSpc>
                <a:spcPct val="100000"/>
              </a:lnSpc>
            </a:pPr>
            <a:r>
              <a:rPr lang="en-US" sz="2000" b="1" strike="noStrike" spc="-1" dirty="0">
                <a:latin typeface="Arial"/>
              </a:rPr>
              <a:t>Leading</a:t>
            </a:r>
            <a:r>
              <a:rPr lang="en-US" sz="2000" b="0" strike="noStrike" spc="-1" dirty="0">
                <a:latin typeface="Arial"/>
              </a:rPr>
              <a:t> by</a:t>
            </a:r>
          </a:p>
          <a:p>
            <a:pPr marL="216000" indent="-216000">
              <a:lnSpc>
                <a:spcPct val="100000"/>
              </a:lnSpc>
            </a:pPr>
            <a:r>
              <a:rPr lang="en-US" sz="2000" b="0" strike="noStrike" spc="-1" dirty="0">
                <a:latin typeface="Arial"/>
              </a:rPr>
              <a:t>Participation in or development of a team </a:t>
            </a:r>
          </a:p>
          <a:p>
            <a:pPr marL="216000" indent="-216000">
              <a:lnSpc>
                <a:spcPct val="100000"/>
              </a:lnSpc>
            </a:pPr>
            <a:r>
              <a:rPr lang="en-US" sz="2000" b="0" strike="noStrike" spc="-1" dirty="0">
                <a:latin typeface="Arial"/>
              </a:rPr>
              <a:t>Participation in building a Ministry Action Plan</a:t>
            </a:r>
          </a:p>
          <a:p>
            <a:pPr marL="216000" indent="-216000">
              <a:lnSpc>
                <a:spcPct val="100000"/>
              </a:lnSpc>
            </a:pPr>
            <a:r>
              <a:rPr lang="en-US" sz="2000" b="0" strike="noStrike" spc="-1" dirty="0">
                <a:latin typeface="Arial"/>
              </a:rPr>
              <a:t>Implementation of the Ministry Action Plan developed by the team </a:t>
            </a:r>
          </a:p>
          <a:p>
            <a:pPr marL="216000" indent="-216000">
              <a:lnSpc>
                <a:spcPct val="100000"/>
              </a:lnSpc>
            </a:pPr>
            <a:endParaRPr lang="en-US" sz="2000" b="0" strike="noStrike" spc="-1" dirty="0">
              <a:latin typeface="Arial"/>
            </a:endParaRPr>
          </a:p>
          <a:p>
            <a:pPr marL="216000" indent="-216000">
              <a:lnSpc>
                <a:spcPct val="100000"/>
              </a:lnSpc>
            </a:pPr>
            <a:endParaRPr lang="en-US" sz="2000" b="0" strike="noStrike" spc="-1" dirty="0">
              <a:latin typeface="Arial"/>
            </a:endParaRPr>
          </a:p>
          <a:p>
            <a:pPr marL="216000" indent="-216000">
              <a:lnSpc>
                <a:spcPct val="100000"/>
              </a:lnSpc>
            </a:pPr>
            <a:r>
              <a:rPr lang="en-US" sz="2000" b="1" u="sng" strike="noStrike" spc="-1" dirty="0">
                <a:latin typeface="Arial"/>
              </a:rPr>
              <a:t>Design a Generative System</a:t>
            </a:r>
            <a:r>
              <a:rPr lang="en-US" sz="2000" b="0" strike="noStrike" spc="-1" dirty="0">
                <a:latin typeface="Arial"/>
              </a:rPr>
              <a:t>:</a:t>
            </a:r>
          </a:p>
          <a:p>
            <a:pPr marL="216000" indent="-216000">
              <a:lnSpc>
                <a:spcPct val="100000"/>
              </a:lnSpc>
            </a:pPr>
            <a:r>
              <a:rPr lang="en-US" sz="2000" b="0" strike="noStrike" spc="-1" dirty="0">
                <a:latin typeface="Arial"/>
              </a:rPr>
              <a:t>Clarifies our Values, Mission, and Vision (Focus)</a:t>
            </a:r>
          </a:p>
          <a:p>
            <a:pPr marL="216000" indent="-216000">
              <a:lnSpc>
                <a:spcPct val="100000"/>
              </a:lnSpc>
            </a:pPr>
            <a:r>
              <a:rPr lang="en-US" sz="2000" b="0" strike="noStrike" spc="-1" dirty="0">
                <a:latin typeface="Arial"/>
              </a:rPr>
              <a:t>Develops MAP (Ministry Action Planning) answering: </a:t>
            </a:r>
          </a:p>
          <a:p>
            <a:pPr marL="216000" indent="-216000">
              <a:lnSpc>
                <a:spcPct val="100000"/>
              </a:lnSpc>
            </a:pPr>
            <a:r>
              <a:rPr lang="en-US" sz="2000" b="0" strike="noStrike" spc="-1" dirty="0">
                <a:latin typeface="Arial"/>
              </a:rPr>
              <a:t>Who are we?</a:t>
            </a:r>
          </a:p>
          <a:p>
            <a:pPr marL="216000" indent="-216000">
              <a:lnSpc>
                <a:spcPct val="100000"/>
              </a:lnSpc>
            </a:pPr>
            <a:r>
              <a:rPr lang="en-US" sz="2000" b="0" strike="noStrike" spc="-1" dirty="0">
                <a:latin typeface="Arial"/>
              </a:rPr>
              <a:t>Where are we?</a:t>
            </a:r>
          </a:p>
          <a:p>
            <a:pPr marL="216000" indent="-216000">
              <a:lnSpc>
                <a:spcPct val="100000"/>
              </a:lnSpc>
            </a:pPr>
            <a:r>
              <a:rPr lang="en-US" sz="2000" b="0" strike="noStrike" spc="-1" dirty="0">
                <a:latin typeface="Arial"/>
              </a:rPr>
              <a:t>What is God calling us to?</a:t>
            </a:r>
          </a:p>
          <a:p>
            <a:pPr marL="216000" indent="-216000">
              <a:lnSpc>
                <a:spcPct val="100000"/>
              </a:lnSpc>
            </a:pPr>
            <a:r>
              <a:rPr lang="en-US" sz="2000" b="0" strike="noStrike" spc="-1" dirty="0">
                <a:latin typeface="Arial"/>
              </a:rPr>
              <a:t>How do we get there?</a:t>
            </a:r>
          </a:p>
          <a:p>
            <a:pPr marL="216000" indent="-216000">
              <a:lnSpc>
                <a:spcPct val="100000"/>
              </a:lnSpc>
            </a:pPr>
            <a:endParaRPr lang="en-US" sz="2000" b="0" strike="noStrike" spc="-1" dirty="0">
              <a:latin typeface="Arial"/>
            </a:endParaRPr>
          </a:p>
          <a:p>
            <a:pPr marL="216000" indent="-216000">
              <a:lnSpc>
                <a:spcPct val="100000"/>
              </a:lnSpc>
            </a:pPr>
            <a:r>
              <a:rPr lang="en-US" sz="2000" b="1" u="sng" strike="noStrike" spc="-1" dirty="0">
                <a:latin typeface="Arial"/>
              </a:rPr>
              <a:t>Move towards mission:</a:t>
            </a:r>
          </a:p>
          <a:p>
            <a:pPr marL="216000" indent="-216000">
              <a:lnSpc>
                <a:spcPct val="100000"/>
              </a:lnSpc>
            </a:pPr>
            <a:r>
              <a:rPr lang="en-US" sz="2000" b="0" strike="noStrike" spc="-1" dirty="0">
                <a:latin typeface="Arial"/>
              </a:rPr>
              <a:t>The </a:t>
            </a:r>
            <a:r>
              <a:rPr lang="en-US" sz="2000" b="0" strike="noStrike" spc="-1" dirty="0" err="1">
                <a:latin typeface="Arial"/>
              </a:rPr>
              <a:t>SLI</a:t>
            </a:r>
            <a:r>
              <a:rPr lang="en-US" sz="2000" b="0" strike="noStrike" spc="-1" dirty="0">
                <a:latin typeface="Arial"/>
              </a:rPr>
              <a:t> </a:t>
            </a:r>
            <a:r>
              <a:rPr lang="en-US" sz="2000" b="0" strike="noStrike" spc="-1" dirty="0" err="1">
                <a:latin typeface="Arial"/>
              </a:rPr>
              <a:t>L3</a:t>
            </a:r>
            <a:r>
              <a:rPr lang="en-US" sz="2000" b="0" strike="noStrike" spc="-1" dirty="0">
                <a:latin typeface="Arial"/>
              </a:rPr>
              <a:t> culture is built upon sustainable underlying principles that do not change.</a:t>
            </a:r>
          </a:p>
          <a:p>
            <a:pPr marL="216000" indent="-216000">
              <a:lnSpc>
                <a:spcPct val="100000"/>
              </a:lnSpc>
            </a:pPr>
            <a:r>
              <a:rPr lang="en-US" sz="2000" b="0" strike="noStrike" spc="-1" dirty="0">
                <a:latin typeface="Arial"/>
              </a:rPr>
              <a:t>Processes are the outflow of those principles that don’t compromise principles and lead us to the results of Generative Ministry.  Personal, Organizational and Community transformation will occur if we truly live into this </a:t>
            </a:r>
            <a:r>
              <a:rPr lang="en-US" sz="2000" b="0" strike="noStrike" spc="-1" dirty="0" err="1">
                <a:latin typeface="Arial"/>
              </a:rPr>
              <a:t>L3</a:t>
            </a:r>
            <a:r>
              <a:rPr lang="en-US" sz="2000" b="0" strike="noStrike" spc="-1" dirty="0">
                <a:latin typeface="Arial"/>
              </a:rPr>
              <a:t> culture.</a:t>
            </a:r>
          </a:p>
          <a:p>
            <a:pPr marL="216000" indent="-216000">
              <a:lnSpc>
                <a:spcPct val="100000"/>
              </a:lnSpc>
            </a:pPr>
            <a:r>
              <a:rPr lang="en-US" sz="2000" b="0" strike="noStrike" spc="-1" dirty="0">
                <a:latin typeface="Arial"/>
              </a:rPr>
              <a:t>The impact from these principles and processes is the movement toward the identified Mission.  The continual improvement and action will increase and insure this movement toward the identified Mission.</a:t>
            </a:r>
          </a:p>
          <a:p>
            <a:pPr marL="216000" indent="-216000">
              <a:lnSpc>
                <a:spcPct val="100000"/>
              </a:lnSpc>
            </a:pPr>
            <a:endParaRPr lang="en-US" sz="2000" b="0" strike="noStrike" spc="-1" dirty="0">
              <a:latin typeface="Arial"/>
            </a:endParaRPr>
          </a:p>
          <a:p>
            <a:pPr marL="216000" indent="-216000">
              <a:lnSpc>
                <a:spcPct val="100000"/>
              </a:lnSpc>
            </a:pPr>
            <a:r>
              <a:rPr lang="en-US" sz="2000" b="0" strike="noStrike" spc="-1" dirty="0">
                <a:latin typeface="Arial"/>
              </a:rPr>
              <a:t>The outcome of moving towards the identified Mission include:</a:t>
            </a:r>
          </a:p>
          <a:p>
            <a:pPr marL="216000" indent="-216000">
              <a:lnSpc>
                <a:spcPct val="100000"/>
              </a:lnSpc>
            </a:pPr>
            <a:endParaRPr lang="en-US" sz="2000" b="0" strike="noStrike" spc="-1" dirty="0">
              <a:latin typeface="Arial"/>
            </a:endParaRPr>
          </a:p>
          <a:p>
            <a:pPr marL="216000" indent="-216000">
              <a:lnSpc>
                <a:spcPct val="100000"/>
              </a:lnSpc>
            </a:pPr>
            <a:r>
              <a:rPr lang="en-US" sz="2000" b="0" strike="noStrike" spc="-1" dirty="0">
                <a:latin typeface="Arial"/>
              </a:rPr>
              <a:t>An environment where persons can be and can make disciples.</a:t>
            </a:r>
          </a:p>
          <a:p>
            <a:pPr marL="216000" indent="-216000">
              <a:lnSpc>
                <a:spcPct val="100000"/>
              </a:lnSpc>
            </a:pPr>
            <a:r>
              <a:rPr lang="en-US" sz="2000" b="0" strike="noStrike" spc="-1" dirty="0">
                <a:latin typeface="Arial"/>
              </a:rPr>
              <a:t>Discovering Adaptive Solutions </a:t>
            </a:r>
          </a:p>
          <a:p>
            <a:pPr marL="216000" indent="-216000">
              <a:lnSpc>
                <a:spcPct val="100000"/>
              </a:lnSpc>
            </a:pPr>
            <a:r>
              <a:rPr lang="en-US" sz="2000" b="0" strike="noStrike" spc="-1" dirty="0">
                <a:latin typeface="Arial"/>
              </a:rPr>
              <a:t>Creating Generative Ministry</a:t>
            </a:r>
          </a:p>
          <a:p>
            <a:pPr marL="216000" indent="-216000">
              <a:lnSpc>
                <a:spcPct val="100000"/>
              </a:lnSpc>
            </a:pPr>
            <a:r>
              <a:rPr lang="en-US" sz="2000" b="0" strike="noStrike" spc="-1" dirty="0">
                <a:latin typeface="Arial"/>
              </a:rPr>
              <a:t>Establishing  Accountability</a:t>
            </a:r>
          </a:p>
          <a:p>
            <a:pPr marL="216000" indent="-216000">
              <a:lnSpc>
                <a:spcPct val="100000"/>
              </a:lnSpc>
            </a:pPr>
            <a:r>
              <a:rPr lang="en-US" sz="2000" b="0" strike="noStrike" spc="-1" dirty="0">
                <a:latin typeface="Arial"/>
              </a:rPr>
              <a:t>Committing  to bringing transformation to both the church and the community by putting the MAP into action</a:t>
            </a:r>
          </a:p>
          <a:p>
            <a:pPr marL="216000" indent="-216000">
              <a:lnSpc>
                <a:spcPct val="100000"/>
              </a:lnSpc>
            </a:pPr>
            <a:endParaRPr lang="en-US" sz="2000" b="0" strike="noStrike" spc="-1" dirty="0">
              <a:latin typeface="Arial"/>
            </a:endParaRPr>
          </a:p>
          <a:p>
            <a:pPr marL="216000" indent="-216000">
              <a:lnSpc>
                <a:spcPct val="100000"/>
              </a:lnSpc>
            </a:pPr>
            <a:endParaRPr lang="en-US" sz="2000" b="0" strike="noStrike" spc="-1" dirty="0">
              <a:latin typeface="Arial"/>
            </a:endParaRPr>
          </a:p>
          <a:p>
            <a:pPr marL="216000" indent="-216000">
              <a:lnSpc>
                <a:spcPct val="100000"/>
              </a:lnSpc>
            </a:pPr>
            <a:r>
              <a:rPr lang="en-US" sz="2000" b="0" strike="noStrike" spc="-1" dirty="0">
                <a:latin typeface="Arial"/>
              </a:rPr>
              <a:t>The concepts in this presentation are the intellectual property of Spiritual Leadership Inc., except as noted otherwise.</a:t>
            </a:r>
          </a:p>
          <a:p>
            <a:pPr marL="216000" indent="-216000">
              <a:lnSpc>
                <a:spcPct val="100000"/>
              </a:lnSpc>
            </a:pPr>
            <a:r>
              <a:rPr lang="en-US" sz="2000" b="0" strike="noStrike" spc="-1" dirty="0">
                <a:latin typeface="Arial"/>
              </a:rPr>
              <a:t>Copyright © 2021 Spiritual Leadership, Inc. All Rights Reserved. Version 6.0</a:t>
            </a:r>
          </a:p>
          <a:p>
            <a:pPr marL="216000" indent="-216000">
              <a:lnSpc>
                <a:spcPct val="100000"/>
              </a:lnSpc>
            </a:pPr>
            <a:endParaRPr lang="en-US" sz="2000" b="0" strike="noStrike" spc="-1" dirty="0">
              <a:latin typeface="Arial"/>
            </a:endParaRPr>
          </a:p>
          <a:p>
            <a:pPr marL="216000" indent="-216000">
              <a:lnSpc>
                <a:spcPct val="100000"/>
              </a:lnSpc>
            </a:pPr>
            <a:endParaRPr lang="en-US" sz="2000" b="0" strike="noStrike" spc="-1" dirty="0">
              <a:latin typeface="Arial"/>
            </a:endParaRPr>
          </a:p>
          <a:p>
            <a:pPr marL="216000" indent="-216000">
              <a:lnSpc>
                <a:spcPct val="100000"/>
              </a:lnSpc>
            </a:pPr>
            <a:endParaRPr lang="en-US" sz="2000" b="0" strike="noStrike" spc="-1" dirty="0">
              <a:latin typeface="Arial"/>
            </a:endParaRPr>
          </a:p>
        </p:txBody>
      </p:sp>
      <p:sp>
        <p:nvSpPr>
          <p:cNvPr id="151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7DFBA-F054-42F8-8341-9D9DD54CBEAC}" type="slidenum">
              <a:rPr kumimoji="0" lang="en-US" sz="1200" b="0" i="0" u="none" strike="noStrike" kern="1200" cap="none" spc="-1" normalizeH="0" baseline="0" noProof="0">
                <a:ln>
                  <a:noFill/>
                </a:ln>
                <a:solidFill>
                  <a:srgbClr val="000000"/>
                </a:solidFill>
                <a:effectLst/>
                <a:uLnTx/>
                <a:uFillTx/>
                <a:latin typeface="Calibri"/>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1" normalizeH="0" baseline="0" noProof="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1277249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a:t>
            </a:r>
          </a:p>
          <a:p>
            <a:endParaRPr lang="en-US" dirty="0"/>
          </a:p>
          <a:p>
            <a:r>
              <a:rPr lang="en-US" dirty="0"/>
              <a:t>Developing</a:t>
            </a:r>
            <a:r>
              <a:rPr lang="en-US" baseline="0" dirty="0"/>
              <a:t> their</a:t>
            </a:r>
            <a:r>
              <a:rPr lang="en-US" dirty="0"/>
              <a:t> MAP (Ministry Action Planning) answering (from</a:t>
            </a:r>
            <a:r>
              <a:rPr lang="en-US" baseline="0" dirty="0"/>
              <a:t> the bottom up)</a:t>
            </a:r>
            <a:r>
              <a:rPr lang="en-US" dirty="0"/>
              <a:t>: </a:t>
            </a:r>
          </a:p>
          <a:p>
            <a:r>
              <a:rPr lang="en-US" dirty="0"/>
              <a:t>What is important too important to compromise?</a:t>
            </a:r>
          </a:p>
          <a:p>
            <a:r>
              <a:rPr lang="en-US" dirty="0"/>
              <a:t>Why do we exist?</a:t>
            </a:r>
          </a:p>
          <a:p>
            <a:r>
              <a:rPr lang="en-US" dirty="0"/>
              <a:t>Where are we now…really?</a:t>
            </a:r>
          </a:p>
          <a:p>
            <a:r>
              <a:rPr lang="en-US" dirty="0"/>
              <a:t>Where is God leading us?</a:t>
            </a:r>
          </a:p>
          <a:p>
            <a:r>
              <a:rPr lang="en-US" dirty="0"/>
              <a:t>How will we get there?</a:t>
            </a:r>
          </a:p>
          <a:p>
            <a:endParaRPr lang="en-US" dirty="0"/>
          </a:p>
          <a:p>
            <a:r>
              <a:rPr lang="en-US" dirty="0"/>
              <a:t>This is an introductory slide to the MAP (Ministry Action Plan) Don’t get caught up in trying to explain the complexity of the MAP, but rather paint a broad stroke picture of the process and the key 5 questions at this point.  Reassure them that they will have time and good instruction/learning about each of these as the process continues.  Each of these</a:t>
            </a:r>
            <a:r>
              <a:rPr lang="en-US" baseline="0" dirty="0"/>
              <a:t> sections (Context, Vision, Focus, Systems/Strategies) have a specific Learning component.</a:t>
            </a:r>
            <a:endParaRPr lang="en-US" dirty="0"/>
          </a:p>
          <a:p>
            <a:endParaRPr lang="en-US" dirty="0"/>
          </a:p>
          <a:p>
            <a:r>
              <a:rPr lang="en-US" dirty="0"/>
              <a:t>The Ministry Action Plan is a simple format.  There are just 5 different key areas: building the right type of team,  understanding the context or the existing reality, knowing what your focus is, building a system to reach towards a vision, and then putting it into practice. </a:t>
            </a:r>
          </a:p>
          <a:p>
            <a:endParaRPr lang="en-US" dirty="0"/>
          </a:p>
          <a:p>
            <a:r>
              <a:rPr lang="en-US" dirty="0"/>
              <a:t>Spend a few minutes actually answering the questions as it relates to their ministry.   Again, paint the picture that together they will discern the answers to these questions, but do not have to have the answers at this point.</a:t>
            </a:r>
          </a:p>
          <a:p>
            <a:endParaRPr lang="en-US" dirty="0"/>
          </a:p>
          <a:p>
            <a:endParaRPr lang="en-US" dirty="0"/>
          </a:p>
          <a:p>
            <a:r>
              <a:rPr lang="en-US" dirty="0"/>
              <a:t> The concepts in this presentation are the intellectual property of Spiritual Leadership Inc., except as noted otherwise.</a:t>
            </a:r>
          </a:p>
          <a:p>
            <a:r>
              <a:rPr lang="en-US" dirty="0"/>
              <a:t>Copyright © 2016 Spiritual Leadership, Inc. All Rights Reserved. </a:t>
            </a:r>
          </a:p>
          <a:p>
            <a:endParaRPr lang="en-US" dirty="0"/>
          </a:p>
        </p:txBody>
      </p:sp>
      <p:sp>
        <p:nvSpPr>
          <p:cNvPr id="4" name="Slide Number Placeholder 3"/>
          <p:cNvSpPr>
            <a:spLocks noGrp="1"/>
          </p:cNvSpPr>
          <p:nvPr>
            <p:ph type="sldNum" sz="quarter" idx="10"/>
          </p:nvPr>
        </p:nvSpPr>
        <p:spPr/>
        <p:txBody>
          <a:bodyPr/>
          <a:lstStyle/>
          <a:p>
            <a:fld id="{3F9E4716-D8EB-4B59-9D16-F0B5C89847C6}" type="slidenum">
              <a:rPr lang="en-US" smtClean="0"/>
              <a:t>56</a:t>
            </a:fld>
            <a:endParaRPr lang="en-US"/>
          </a:p>
        </p:txBody>
      </p:sp>
    </p:spTree>
    <p:extLst>
      <p:ext uri="{BB962C8B-B14F-4D97-AF65-F5344CB8AC3E}">
        <p14:creationId xmlns:p14="http://schemas.microsoft.com/office/powerpoint/2010/main" val="337281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Rot="1" noChangeAspect="1" noChangeArrowheads="1" noTextEdit="1"/>
          </p:cNvSpPr>
          <p:nvPr>
            <p:ph type="sldImg"/>
          </p:nvPr>
        </p:nvSpPr>
        <p:spPr bwMode="auto">
          <a:xfrm>
            <a:off x="361950" y="688975"/>
            <a:ext cx="6135688" cy="3452813"/>
          </a:xfrm>
          <a:prstGeom prst="rect">
            <a:avLst/>
          </a:prstGeom>
          <a:solidFill>
            <a:srgbClr val="FFFFFF"/>
          </a:solidFill>
          <a:ln>
            <a:solidFill>
              <a:srgbClr val="000000"/>
            </a:solidFill>
            <a:miter lim="800000"/>
            <a:headEnd/>
            <a:tailEnd/>
          </a:ln>
        </p:spPr>
      </p:sp>
      <p:sp>
        <p:nvSpPr>
          <p:cNvPr id="1238019" name="Rectangle 3"/>
          <p:cNvSpPr>
            <a:spLocks noGrp="1" noChangeArrowheads="1"/>
          </p:cNvSpPr>
          <p:nvPr>
            <p:ph type="body" idx="1"/>
          </p:nvPr>
        </p:nvSpPr>
        <p:spPr bwMode="auto">
          <a:xfrm>
            <a:off x="914093" y="4371879"/>
            <a:ext cx="5031350" cy="4065540"/>
          </a:xfrm>
          <a:prstGeom prst="rect">
            <a:avLst/>
          </a:prstGeom>
          <a:solidFill>
            <a:srgbClr val="FFFFFF"/>
          </a:solidFill>
          <a:ln>
            <a:solidFill>
              <a:srgbClr val="000000"/>
            </a:solidFill>
            <a:miter lim="800000"/>
            <a:headEnd/>
            <a:tailEnd/>
          </a:ln>
        </p:spPr>
        <p:txBody>
          <a:bodyPr lIns="91794" tIns="45897" rIns="91794" bIns="45897">
            <a:prstTxWarp prst="textNoShape">
              <a:avLst/>
            </a:prstTxWarp>
          </a:bodyPr>
          <a:lstStyle/>
          <a:p>
            <a:r>
              <a:rPr lang="en-US" dirty="0"/>
              <a:t>*</a:t>
            </a:r>
          </a:p>
          <a:p>
            <a:r>
              <a:rPr lang="en-US" dirty="0"/>
              <a:t>Facilitator</a:t>
            </a:r>
            <a:r>
              <a:rPr lang="en-US" baseline="0" dirty="0"/>
              <a:t> Notes:</a:t>
            </a:r>
          </a:p>
          <a:p>
            <a:pPr marL="171450" indent="-171450">
              <a:buFont typeface="Arial" pitchFamily="34" charset="0"/>
              <a:buChar char="•"/>
            </a:pPr>
            <a:r>
              <a:rPr lang="en-US" baseline="0" dirty="0"/>
              <a:t>This slide is here to help in reviewing where we are headed and the parts that involved in getting there. </a:t>
            </a:r>
          </a:p>
          <a:p>
            <a:pPr marL="171450" indent="-171450">
              <a:buFont typeface="Arial" pitchFamily="34" charset="0"/>
              <a:buChar char="•"/>
            </a:pPr>
            <a:r>
              <a:rPr lang="en-US" baseline="0" dirty="0"/>
              <a:t>Start at the bottom and let the team members explain each piece – this will give you an idea of where they are in understanding</a:t>
            </a:r>
            <a:endParaRPr lang="en-US" dirty="0"/>
          </a:p>
          <a:p>
            <a:endParaRPr lang="en-US" dirty="0"/>
          </a:p>
          <a:p>
            <a:r>
              <a:rPr lang="en-US" dirty="0"/>
              <a:t>The concepts in this presentation are the intellectual property of Spiritual Leadership Inc., except as noted otherwise.</a:t>
            </a:r>
          </a:p>
          <a:p>
            <a:r>
              <a:rPr lang="en-US" dirty="0"/>
              <a:t>Copyright © 2016 Spiritual Leadership, Inc. All Rights Reserved. </a:t>
            </a:r>
          </a:p>
          <a:p>
            <a:endParaRPr lang="en-US" dirty="0"/>
          </a:p>
        </p:txBody>
      </p:sp>
    </p:spTree>
    <p:extLst>
      <p:ext uri="{BB962C8B-B14F-4D97-AF65-F5344CB8AC3E}">
        <p14:creationId xmlns:p14="http://schemas.microsoft.com/office/powerpoint/2010/main" val="3700073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a:t>
            </a:r>
          </a:p>
          <a:p>
            <a:r>
              <a:rPr lang="en-US" dirty="0"/>
              <a:t>Make</a:t>
            </a:r>
            <a:r>
              <a:rPr lang="en-US" baseline="0" dirty="0"/>
              <a:t> copies of the 1-page MAP blank template and the 1-page MAP guidelines (a copy of which is on the following slide to project to the group).</a:t>
            </a:r>
          </a:p>
          <a:p>
            <a:r>
              <a:rPr lang="en-US" baseline="0" dirty="0"/>
              <a:t>Using the guide and having the team take notes on their blank copy, lead them as quickly as they can manage through this process. As usual, don’t give them answers but have some in your pocket to suggest in case they get stuck. </a:t>
            </a:r>
          </a:p>
          <a:p>
            <a:endParaRPr lang="en-US" b="0" u="none" baseline="0" dirty="0"/>
          </a:p>
          <a:p>
            <a:r>
              <a:rPr lang="en-US" b="0" u="none" baseline="0" dirty="0"/>
              <a:t>Goal: capture the essence of all the dialog around each area since the journey began, but do so in one short sentence or 2-3 bullets wherever possible.  Ask questions in this direction: “What are the 2 most important insights we’ve discovered about our current context?” or “We haven’t nailed down a vision statement yet, but what 2-3 key phrases or thoughts reflect our common picture of the future?”</a:t>
            </a:r>
          </a:p>
          <a:p>
            <a:r>
              <a:rPr lang="en-US" b="0" u="none" baseline="0" dirty="0"/>
              <a:t>Note: Values is the one area not easily amenable to the 2-3 bullets approach.  Capture instead the best ‘short list’ of values the team has come up with so far, or at least a reflection of the dialog and lists to date.</a:t>
            </a:r>
          </a:p>
          <a:p>
            <a:endParaRPr lang="en-US" baseline="0" dirty="0"/>
          </a:p>
          <a:p>
            <a:r>
              <a:rPr lang="en-US" baseline="0" dirty="0"/>
              <a:t>Timeframe:  the 30 min. time limit is meant to be very flexible – it’s there to let the team know we’re not just talking about topics now, we’re remembering, summarizing, and getting it down quickly.</a:t>
            </a:r>
          </a:p>
          <a:p>
            <a:endParaRPr lang="en-US" b="1" baseline="0" dirty="0"/>
          </a:p>
          <a:p>
            <a:pPr marL="234841" indent="-234841" defTabSz="939363">
              <a:buFont typeface="Arial" pitchFamily="34" charset="0"/>
              <a:buChar char="•"/>
              <a:defRPr/>
            </a:pPr>
            <a:r>
              <a:rPr lang="en-US" b="1" baseline="0" dirty="0"/>
              <a:t>Do not leave this meeting without a 1-page MAP in hand!  </a:t>
            </a:r>
            <a:r>
              <a:rPr lang="en-US" b="0" baseline="0" dirty="0"/>
              <a:t>And do this even if you had not written anything down at all until now!  The team has been talking about these things each time, even if they haven’t organized the dialog by topic at the time. Help the team see they’ve got a lot more of their MAP pretty well discerned by now than they probably think they have.  This exercise will not only be very practical for them but should also give them a sense of accomplishment and a sense that things are getting clearer now than they may have seemed so far.</a:t>
            </a:r>
          </a:p>
          <a:p>
            <a:endParaRPr lang="en-US" b="0" baseline="0" dirty="0"/>
          </a:p>
          <a:p>
            <a:endParaRPr lang="en-US" b="0" baseline="0" dirty="0"/>
          </a:p>
          <a:p>
            <a:r>
              <a:rPr lang="en-US" dirty="0"/>
              <a:t>The concepts in this presentation are the intellectual property of Spiritual Leadership Inc., except as noted otherwise.</a:t>
            </a:r>
          </a:p>
          <a:p>
            <a:r>
              <a:rPr lang="en-US" dirty="0"/>
              <a:t>Copyright © 2016 Spiritual Leadership, Inc. All Rights Reserved. </a:t>
            </a:r>
          </a:p>
          <a:p>
            <a:endParaRPr lang="en-US" b="0" baseline="0" dirty="0"/>
          </a:p>
          <a:p>
            <a:endParaRPr lang="en-US" b="1" baseline="0" dirty="0"/>
          </a:p>
        </p:txBody>
      </p:sp>
      <p:sp>
        <p:nvSpPr>
          <p:cNvPr id="4" name="Slide Number Placeholder 3"/>
          <p:cNvSpPr>
            <a:spLocks noGrp="1"/>
          </p:cNvSpPr>
          <p:nvPr>
            <p:ph type="sldNum" sz="quarter" idx="10"/>
          </p:nvPr>
        </p:nvSpPr>
        <p:spPr/>
        <p:txBody>
          <a:bodyPr/>
          <a:lstStyle/>
          <a:p>
            <a:fld id="{3F9E4716-D8EB-4B59-9D16-F0B5C89847C6}" type="slidenum">
              <a:rPr lang="en-US" smtClean="0"/>
              <a:t>59</a:t>
            </a:fld>
            <a:endParaRPr lang="en-US"/>
          </a:p>
        </p:txBody>
      </p:sp>
    </p:spTree>
    <p:extLst>
      <p:ext uri="{BB962C8B-B14F-4D97-AF65-F5344CB8AC3E}">
        <p14:creationId xmlns:p14="http://schemas.microsoft.com/office/powerpoint/2010/main" val="1209519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a:t>
            </a:r>
          </a:p>
          <a:p>
            <a:endParaRPr lang="en-US" dirty="0"/>
          </a:p>
          <a:p>
            <a:r>
              <a:rPr lang="en-US" dirty="0"/>
              <a:t>Developing</a:t>
            </a:r>
            <a:r>
              <a:rPr lang="en-US" baseline="0" dirty="0"/>
              <a:t> their</a:t>
            </a:r>
            <a:r>
              <a:rPr lang="en-US" dirty="0"/>
              <a:t> MAP (Ministry Action Planning) answering (from</a:t>
            </a:r>
            <a:r>
              <a:rPr lang="en-US" baseline="0" dirty="0"/>
              <a:t> the bottom up)</a:t>
            </a:r>
            <a:r>
              <a:rPr lang="en-US" dirty="0"/>
              <a:t>: </a:t>
            </a:r>
          </a:p>
          <a:p>
            <a:r>
              <a:rPr lang="en-US" dirty="0"/>
              <a:t>What is important too important to compromise?</a:t>
            </a:r>
          </a:p>
          <a:p>
            <a:r>
              <a:rPr lang="en-US" dirty="0"/>
              <a:t>Why do we exist?</a:t>
            </a:r>
          </a:p>
          <a:p>
            <a:r>
              <a:rPr lang="en-US" dirty="0"/>
              <a:t>Where are we now…really?</a:t>
            </a:r>
          </a:p>
          <a:p>
            <a:r>
              <a:rPr lang="en-US" dirty="0"/>
              <a:t>Where is God leading us?</a:t>
            </a:r>
          </a:p>
          <a:p>
            <a:r>
              <a:rPr lang="en-US" dirty="0"/>
              <a:t>How will we get there?</a:t>
            </a:r>
          </a:p>
          <a:p>
            <a:endParaRPr lang="en-US" dirty="0"/>
          </a:p>
          <a:p>
            <a:r>
              <a:rPr lang="en-US" dirty="0"/>
              <a:t>This is an introductory slide to the MAP (Ministry Action Plan) Don’t get caught up in trying to explain the complexity of the MAP, but rather paint a broad stroke picture of the process and the key 5 questions at this point.  Reassure them that they will have time and good instruction/learning about each of these as the process continues.  Each of these</a:t>
            </a:r>
            <a:r>
              <a:rPr lang="en-US" baseline="0" dirty="0"/>
              <a:t> sections (Context, Vision, Focus, Systems/Strategies) have a specific Learning component.</a:t>
            </a:r>
            <a:endParaRPr lang="en-US" dirty="0"/>
          </a:p>
          <a:p>
            <a:endParaRPr lang="en-US" dirty="0"/>
          </a:p>
          <a:p>
            <a:r>
              <a:rPr lang="en-US" dirty="0"/>
              <a:t>The Ministry Action Plan is a simple format.  There are just 5 different key areas: building the right type of team,  understanding the context or the existing reality, knowing what your focus is, building a system to reach towards a vision, and then putting it into practice. </a:t>
            </a:r>
          </a:p>
          <a:p>
            <a:endParaRPr lang="en-US" dirty="0"/>
          </a:p>
          <a:p>
            <a:r>
              <a:rPr lang="en-US" dirty="0"/>
              <a:t>Spend a few minutes actually answering the questions as it relates to their ministry.   Again, paint the picture that together they will discern the answers to these questions, but do not have to have the answers at this point.</a:t>
            </a:r>
          </a:p>
          <a:p>
            <a:endParaRPr lang="en-US" dirty="0"/>
          </a:p>
          <a:p>
            <a:endParaRPr lang="en-US" dirty="0"/>
          </a:p>
          <a:p>
            <a:r>
              <a:rPr lang="en-US" dirty="0"/>
              <a:t> The concepts in this presentation are the intellectual property of Spiritual Leadership Inc., except as noted otherwise.</a:t>
            </a:r>
          </a:p>
          <a:p>
            <a:r>
              <a:rPr lang="en-US" dirty="0"/>
              <a:t>Copyright © 2016 Spiritual Leadership, Inc. All Rights Reserved. </a:t>
            </a:r>
          </a:p>
          <a:p>
            <a:endParaRPr lang="en-US" dirty="0"/>
          </a:p>
        </p:txBody>
      </p:sp>
      <p:sp>
        <p:nvSpPr>
          <p:cNvPr id="4" name="Slide Number Placeholder 3"/>
          <p:cNvSpPr>
            <a:spLocks noGrp="1"/>
          </p:cNvSpPr>
          <p:nvPr>
            <p:ph type="sldNum" sz="quarter" idx="10"/>
          </p:nvPr>
        </p:nvSpPr>
        <p:spPr/>
        <p:txBody>
          <a:bodyPr/>
          <a:lstStyle/>
          <a:p>
            <a:fld id="{3F9E4716-D8EB-4B59-9D16-F0B5C89847C6}" type="slidenum">
              <a:rPr lang="en-US" smtClean="0"/>
              <a:t>60</a:t>
            </a:fld>
            <a:endParaRPr lang="en-US"/>
          </a:p>
        </p:txBody>
      </p:sp>
    </p:spTree>
    <p:extLst>
      <p:ext uri="{BB962C8B-B14F-4D97-AF65-F5344CB8AC3E}">
        <p14:creationId xmlns:p14="http://schemas.microsoft.com/office/powerpoint/2010/main" val="2176561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concepts in this presentation are the intellectual property of Spiritual Leadership Inc., except as noted otherwise.</a:t>
            </a:r>
          </a:p>
          <a:p>
            <a:r>
              <a:rPr lang="en-US" dirty="0"/>
              <a:t>Copyright © 2016 Spiritual Leadership, Inc. All Rights Reserved. </a:t>
            </a:r>
          </a:p>
          <a:p>
            <a:endParaRPr lang="en-US" dirty="0"/>
          </a:p>
        </p:txBody>
      </p:sp>
      <p:sp>
        <p:nvSpPr>
          <p:cNvPr id="4" name="Slide Number Placeholder 3"/>
          <p:cNvSpPr>
            <a:spLocks noGrp="1"/>
          </p:cNvSpPr>
          <p:nvPr>
            <p:ph type="sldNum" sz="quarter" idx="10"/>
          </p:nvPr>
        </p:nvSpPr>
        <p:spPr/>
        <p:txBody>
          <a:bodyPr/>
          <a:lstStyle/>
          <a:p>
            <a:fld id="{F074379F-4DC4-4448-B53D-DF16DA0A92D8}" type="slidenum">
              <a:rPr lang="en-US" smtClean="0"/>
              <a:t>61</a:t>
            </a:fld>
            <a:endParaRPr lang="en-US"/>
          </a:p>
        </p:txBody>
      </p:sp>
    </p:spTree>
    <p:extLst>
      <p:ext uri="{BB962C8B-B14F-4D97-AF65-F5344CB8AC3E}">
        <p14:creationId xmlns:p14="http://schemas.microsoft.com/office/powerpoint/2010/main" val="2965961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Facilitator</a:t>
            </a:r>
            <a:r>
              <a:rPr lang="en-US" b="0" u="none" baseline="0" dirty="0"/>
              <a:t> Notes</a:t>
            </a:r>
          </a:p>
          <a:p>
            <a:r>
              <a:rPr lang="en-US" b="0" u="none" baseline="0" dirty="0"/>
              <a:t>Background:</a:t>
            </a:r>
          </a:p>
          <a:p>
            <a:pPr lvl="1"/>
            <a:r>
              <a:rPr lang="en-US" b="0" u="none" baseline="0" dirty="0"/>
              <a:t>This guide is intended to clarify for teams the various parts and pieces of their MAP and how they relate to each other.  It uses everyday terminology.  </a:t>
            </a:r>
          </a:p>
          <a:p>
            <a:pPr lvl="1"/>
            <a:endParaRPr lang="en-US" b="0" u="none" baseline="0" dirty="0"/>
          </a:p>
          <a:p>
            <a:pPr lvl="1"/>
            <a:r>
              <a:rPr lang="en-US" b="0" u="none" baseline="0" dirty="0"/>
              <a:t>What is included on the 1-page MAP summary is the core of each component – Context, Focus (values, mission, vision), and Strategy, with keys to its implementation within the Systems &amp; Strategy section.  In addition, the components are arranged visually to reflect their relationship with each other:  First, the values and mission are at the bottom, forming a foundation on which the rest is built.  The context is next, and it relates directly to the vision way above it, illustrating the gap between the two and the need to fill in that gap productively through strategies – actions addressing ‘How best to close the Gap?’ </a:t>
            </a:r>
          </a:p>
          <a:p>
            <a:pPr lvl="1"/>
            <a:endParaRPr lang="en-US" b="0" u="none" baseline="0" dirty="0"/>
          </a:p>
          <a:p>
            <a:pPr lvl="1"/>
            <a:r>
              <a:rPr lang="en-US" b="0" u="none" baseline="0" dirty="0"/>
              <a:t>Other features included here should inform and guide the implementation of these strategies.  That is, for each main area of strategy, which one person is responsible for it is named in the “Point” column, a date by which that person commits to have it completed is given in the ‘Dates’ column, and what markers or Vital Signs will tell us the strategy is working and bearing fruit.  In essence, these columns answer two key questions the team should become used to asking all the time: “Who will do what by when?”  and “How will we know it’s working?”</a:t>
            </a:r>
          </a:p>
          <a:p>
            <a:pPr lvl="1"/>
            <a:endParaRPr lang="en-US" b="0" u="none" baseline="0" dirty="0"/>
          </a:p>
          <a:p>
            <a:pPr lvl="1"/>
            <a:r>
              <a:rPr lang="en-US" b="0" u="none" baseline="0" dirty="0"/>
              <a:t>At the top, the ‘Point’ for the entire MAP and its team is named, along with a title or name for the MAP itself.</a:t>
            </a:r>
          </a:p>
          <a:p>
            <a:pPr lvl="1"/>
            <a:endParaRPr lang="en-US" b="0" u="none" baseline="0" dirty="0"/>
          </a:p>
          <a:p>
            <a:pPr lvl="1"/>
            <a:r>
              <a:rPr lang="en-US" b="0" u="none" baseline="0" dirty="0"/>
              <a:t>Finally, in the Vision block, there is also a place for ‘Near Term Objective(s).’  By the time a team reaches the point of drafting this summary, it very likely will have discerned one or two critically important  areas of focus that will need major effort.  Examples might be the congregation developing a deeper commitment to becoming true disciples, or moving from an internally focused mindset to an externally focused one.  These need to be captured and held up whenever the vision is brought up – as key initiatives that need lots of attention and which will drive many decisions in the near future.  It is expected that a near term objective will help focus the strategies beneath it and will help generate key strategies themselves.</a:t>
            </a:r>
          </a:p>
          <a:p>
            <a:pPr lvl="1"/>
            <a:endParaRPr lang="en-US" b="0" u="none" baseline="0" dirty="0"/>
          </a:p>
          <a:p>
            <a:pPr lvl="1"/>
            <a:r>
              <a:rPr lang="en-US" b="0" u="none" baseline="0" dirty="0"/>
              <a:t>Script:</a:t>
            </a:r>
          </a:p>
          <a:p>
            <a:pPr lvl="1"/>
            <a:r>
              <a:rPr lang="en-US" b="0" u="none" baseline="0" dirty="0"/>
              <a:t>First Draft:</a:t>
            </a:r>
          </a:p>
          <a:p>
            <a:pPr lvl="1"/>
            <a:r>
              <a:rPr lang="en-US" b="0" u="none" baseline="0" dirty="0"/>
              <a:t>To help the team draft this summary the first time, don’t hesitate to be directive.  Drive the group from any previous ‘meanderings’ around various topics to spend just a few moments capturing the key points they keep coming back to during discussions.   Even if the team has not been faithful in writing down their previous observations, they should still be able to capture a few essential points to come up with a first draft in quite a short time.  We suggest focusing the team to the task by giving them 30-45 minutes to finish this draft.   Each MAP component should answer the questions on the guide, and these answers should be brief and as clear as feasible.  For example, in context, there should be perhaps 1-2 phrases or brief sentences on internal context – positive and negative, and external context – positive and negative.  Keep asking what are the key points and keep the team ‘out of the weeds’ here – just quickly naming key points, writing them down, and moving on, placing any distracting topics in ‘the parking lot’ for bringing back at a later date.</a:t>
            </a:r>
          </a:p>
          <a:p>
            <a:pPr lvl="1"/>
            <a:r>
              <a:rPr lang="en-US" b="0" u="none" baseline="0" dirty="0"/>
              <a:t>By the end of this exercise, stand back for a moment and have the team reflect on what they have – does it paint an energizing, compelling picture of what needs to happen and why?  If it falls a bit short of that, ask what’s missing and talk that through for a moment.  If that issue will take longer than, say, 10-15 minutes, put it on the next meeting’s agenda.  But it’s likely this exercise will be very encouraging to the team, to see they’ve really got something tangible from all the previous discussions and they’re either ready or very close to ready to do something specific with all this previous work!</a:t>
            </a:r>
          </a:p>
          <a:p>
            <a:pPr lvl="1"/>
            <a:endParaRPr lang="en-US" b="0" u="none" baseline="0" dirty="0"/>
          </a:p>
          <a:p>
            <a:pPr lvl="1"/>
            <a:r>
              <a:rPr lang="en-US" b="0" u="none" dirty="0"/>
              <a:t>Subsequent</a:t>
            </a:r>
            <a:r>
              <a:rPr lang="en-US" b="0" u="none" baseline="0" dirty="0"/>
              <a:t> Meetings:</a:t>
            </a:r>
          </a:p>
          <a:p>
            <a:pPr lvl="1"/>
            <a:r>
              <a:rPr lang="en-US" b="0" u="none" baseline="0" dirty="0"/>
              <a:t>This 1-page MAP should become the ‘working paper’ for the entire team from now on.  In the Planning Track, it can be used to discern which component(s) still need deeper understanding, more research, better articulation, and thus guide the choice of the next MAP topic to improve.   For Implementation, those responsible for strategy should be asked how they’re doing with the specifics in their area, performing a regular RAD (Reflect, Adjust, Do) on their Missional Accountability.  For Communication, next steps can also be discerned by reference to the MAP itself and how well it is being received, adopted, or resisted.</a:t>
            </a:r>
          </a:p>
          <a:p>
            <a:pPr lvl="1"/>
            <a:r>
              <a:rPr lang="en-US" b="0" u="none" baseline="0" dirty="0"/>
              <a:t>In short, the MAP, once developed even in a sketchy draft, becomes the ‘driver’ for leading the congregation forward in a well discerned and well focused manner.</a:t>
            </a:r>
          </a:p>
          <a:p>
            <a:pPr lvl="1"/>
            <a:endParaRPr lang="en-US" b="0" u="none" baseline="0" dirty="0"/>
          </a:p>
          <a:p>
            <a:r>
              <a:rPr lang="en-US" dirty="0"/>
              <a:t>The concepts in this presentation are the intellectual property of Spiritual Leadership Inc., except as noted otherwise.</a:t>
            </a:r>
          </a:p>
          <a:p>
            <a:r>
              <a:rPr lang="en-US" dirty="0"/>
              <a:t>Copyright © 2016 Spiritual Leadership, Inc. All Rights Reserved. </a:t>
            </a:r>
          </a:p>
          <a:p>
            <a:pPr lvl="1"/>
            <a:endParaRPr lang="en-US" b="0" u="none" dirty="0"/>
          </a:p>
          <a:p>
            <a:endParaRPr lang="en-US" dirty="0"/>
          </a:p>
        </p:txBody>
      </p:sp>
      <p:sp>
        <p:nvSpPr>
          <p:cNvPr id="4" name="Slide Number Placeholder 3"/>
          <p:cNvSpPr>
            <a:spLocks noGrp="1"/>
          </p:cNvSpPr>
          <p:nvPr>
            <p:ph type="sldNum" sz="quarter" idx="10"/>
          </p:nvPr>
        </p:nvSpPr>
        <p:spPr/>
        <p:txBody>
          <a:bodyPr/>
          <a:lstStyle/>
          <a:p>
            <a:fld id="{F074379F-4DC4-4448-B53D-DF16DA0A92D8}" type="slidenum">
              <a:rPr lang="en-US" smtClean="0"/>
              <a:t>62</a:t>
            </a:fld>
            <a:endParaRPr lang="en-US"/>
          </a:p>
        </p:txBody>
      </p:sp>
    </p:spTree>
    <p:extLst>
      <p:ext uri="{BB962C8B-B14F-4D97-AF65-F5344CB8AC3E}">
        <p14:creationId xmlns:p14="http://schemas.microsoft.com/office/powerpoint/2010/main" val="1804658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buFont typeface="Courier New" pitchFamily="49" charset="0"/>
              <a:buChar char="o"/>
              <a:defRPr/>
            </a:pPr>
            <a:r>
              <a:rPr lang="en-US" dirty="0">
                <a:cs typeface="FrankRuehl" pitchFamily="34" charset="-79"/>
              </a:rPr>
              <a:t>Facilitator notes</a:t>
            </a:r>
          </a:p>
          <a:p>
            <a:pPr lvl="1">
              <a:buFont typeface="Courier New" pitchFamily="49" charset="0"/>
              <a:buChar char="o"/>
              <a:defRPr/>
            </a:pPr>
            <a:r>
              <a:rPr lang="en-US" dirty="0">
                <a:cs typeface="FrankRuehl" pitchFamily="34" charset="-79"/>
              </a:rPr>
              <a:t>The incubator</a:t>
            </a:r>
            <a:r>
              <a:rPr lang="en-US" baseline="0" dirty="0">
                <a:cs typeface="FrankRuehl" pitchFamily="34" charset="-79"/>
              </a:rPr>
              <a:t> process is designed to help leaders move from planning once in awhile to fostering a continuous improvement or learning environment.  The cycle repeats over and over again checking adjusting and doing.</a:t>
            </a:r>
          </a:p>
          <a:p>
            <a:pPr lvl="1">
              <a:buFont typeface="Courier New" pitchFamily="49" charset="0"/>
              <a:buChar char="o"/>
              <a:defRPr/>
            </a:pPr>
            <a:r>
              <a:rPr lang="en-US" baseline="0" dirty="0">
                <a:cs typeface="FrankRuehl" pitchFamily="34" charset="-79"/>
              </a:rPr>
              <a:t>The version 3 incubator will be attempting to move through this cycle twice during the year long process.</a:t>
            </a:r>
            <a:endParaRPr lang="en-US" dirty="0">
              <a:cs typeface="FrankRuehl" pitchFamily="34" charset="-79"/>
            </a:endParaRPr>
          </a:p>
          <a:p>
            <a:pPr lvl="0">
              <a:buFont typeface="Courier New" pitchFamily="49" charset="0"/>
              <a:buChar char="o"/>
              <a:defRPr/>
            </a:pPr>
            <a:r>
              <a:rPr lang="en-US" dirty="0">
                <a:cs typeface="FrankRuehl" pitchFamily="34" charset="-79"/>
              </a:rPr>
              <a:t>Stories</a:t>
            </a:r>
          </a:p>
          <a:p>
            <a:pPr lvl="0">
              <a:buFont typeface="Courier New" pitchFamily="49" charset="0"/>
              <a:buChar char="o"/>
              <a:defRPr/>
            </a:pPr>
            <a:r>
              <a:rPr lang="en-US" dirty="0">
                <a:cs typeface="FrankRuehl" pitchFamily="34" charset="-79"/>
              </a:rPr>
              <a:t>References</a:t>
            </a:r>
          </a:p>
          <a:p>
            <a:pPr lvl="0">
              <a:buFont typeface="Courier New" pitchFamily="49" charset="0"/>
              <a:buChar char="o"/>
              <a:defRPr/>
            </a:pPr>
            <a:r>
              <a:rPr lang="en-US" dirty="0">
                <a:cs typeface="FrankRuehl" pitchFamily="34" charset="-79"/>
              </a:rPr>
              <a:t>Copyright- </a:t>
            </a:r>
            <a:r>
              <a:rPr lang="en-US" sz="1200" dirty="0"/>
              <a:t>This slide comes from the design or experience of SLI – © 2009 Spiritual Leadership, Inc.</a:t>
            </a:r>
            <a:endParaRPr lang="en-US" dirty="0"/>
          </a:p>
          <a:p>
            <a:pPr>
              <a:buNone/>
            </a:pPr>
            <a:endParaRPr lang="en-US" dirty="0"/>
          </a:p>
        </p:txBody>
      </p:sp>
      <p:sp>
        <p:nvSpPr>
          <p:cNvPr id="4" name="Slide Number Placeholder 3"/>
          <p:cNvSpPr>
            <a:spLocks noGrp="1"/>
          </p:cNvSpPr>
          <p:nvPr>
            <p:ph type="sldNum" sz="quarter" idx="10"/>
          </p:nvPr>
        </p:nvSpPr>
        <p:spPr/>
        <p:txBody>
          <a:bodyPr/>
          <a:lstStyle/>
          <a:p>
            <a:fld id="{BA70E0D4-4D3E-4D97-8A9E-F373889C7C29}" type="slidenum">
              <a:rPr lang="en-US" smtClean="0"/>
              <a:pPr/>
              <a:t>63</a:t>
            </a:fld>
            <a:endParaRPr lang="en-US"/>
          </a:p>
        </p:txBody>
      </p:sp>
    </p:spTree>
    <p:extLst>
      <p:ext uri="{BB962C8B-B14F-4D97-AF65-F5344CB8AC3E}">
        <p14:creationId xmlns:p14="http://schemas.microsoft.com/office/powerpoint/2010/main" val="148853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9E4716-D8EB-4B59-9D16-F0B5C89847C6}" type="slidenum">
              <a:rPr lang="en-US" smtClean="0"/>
              <a:t>6</a:t>
            </a:fld>
            <a:endParaRPr lang="en-US"/>
          </a:p>
        </p:txBody>
      </p:sp>
    </p:spTree>
    <p:extLst>
      <p:ext uri="{BB962C8B-B14F-4D97-AF65-F5344CB8AC3E}">
        <p14:creationId xmlns:p14="http://schemas.microsoft.com/office/powerpoint/2010/main" val="490233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Purpose of Slide: To help see </a:t>
            </a:r>
            <a:r>
              <a:rPr lang="en-US" sz="1200" kern="1200" dirty="0" err="1">
                <a:solidFill>
                  <a:schemeClr val="tx1"/>
                </a:solidFill>
                <a:effectLst/>
                <a:latin typeface="+mn-lt"/>
                <a:ea typeface="+mn-ea"/>
                <a:cs typeface="+mn-cs"/>
              </a:rPr>
              <a:t>SLI’s</a:t>
            </a:r>
            <a:r>
              <a:rPr lang="en-US" sz="1200" kern="1200" dirty="0">
                <a:solidFill>
                  <a:schemeClr val="tx1"/>
                </a:solidFill>
                <a:effectLst/>
                <a:latin typeface="+mn-lt"/>
                <a:ea typeface="+mn-ea"/>
                <a:cs typeface="+mn-cs"/>
              </a:rPr>
              <a:t> approach through the lens of questions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Messages of Slide: </a:t>
            </a:r>
          </a:p>
          <a:p>
            <a:pPr lvl="0"/>
            <a:r>
              <a:rPr lang="en-US" sz="1200" kern="1200" dirty="0">
                <a:solidFill>
                  <a:schemeClr val="tx1"/>
                </a:solidFill>
                <a:effectLst/>
                <a:latin typeface="+mn-lt"/>
                <a:ea typeface="+mn-ea"/>
                <a:cs typeface="+mn-cs"/>
              </a:rPr>
              <a:t>There are 5 buckets of questions: Team, Spiritual Formation, Planning, Progress and Learning</a:t>
            </a:r>
          </a:p>
          <a:p>
            <a:pPr lvl="0"/>
            <a:r>
              <a:rPr lang="en-US" sz="1200" kern="1200" dirty="0">
                <a:solidFill>
                  <a:schemeClr val="tx1"/>
                </a:solidFill>
                <a:effectLst/>
                <a:latin typeface="+mn-lt"/>
                <a:ea typeface="+mn-ea"/>
                <a:cs typeface="+mn-cs"/>
              </a:rPr>
              <a:t>Which of these should be the most important?</a:t>
            </a:r>
          </a:p>
          <a:p>
            <a:pPr lvl="0"/>
            <a:r>
              <a:rPr lang="en-US" sz="1200" kern="1200" dirty="0">
                <a:solidFill>
                  <a:schemeClr val="tx1"/>
                </a:solidFill>
                <a:effectLst/>
                <a:latin typeface="+mn-lt"/>
                <a:ea typeface="+mn-ea"/>
                <a:cs typeface="+mn-cs"/>
              </a:rPr>
              <a:t>“We can agree upon spiritual formation can we not?”  (Learning is another candidate for most important for if that was really strong the team would realize they weren’t mature enough spiritually)</a:t>
            </a:r>
          </a:p>
          <a:p>
            <a:pPr lvl="0"/>
            <a:r>
              <a:rPr lang="en-US" sz="1200" kern="1200" dirty="0">
                <a:solidFill>
                  <a:schemeClr val="tx1"/>
                </a:solidFill>
                <a:effectLst/>
                <a:latin typeface="+mn-lt"/>
                <a:ea typeface="+mn-ea"/>
                <a:cs typeface="+mn-cs"/>
              </a:rPr>
              <a:t>“Then why is it not first?” “Because our approach to spiritual growth is Wesleyan in that it is in community where we grow spiritually.  People will not open up to each other without a growing sense of team.</a:t>
            </a:r>
          </a:p>
          <a:p>
            <a:r>
              <a:rPr lang="en-US" dirty="0"/>
              <a:t>The concepts in this presentation are the intellectual property of Spiritual Leadership Inc., except as noted otherwise.</a:t>
            </a:r>
          </a:p>
          <a:p>
            <a:r>
              <a:rPr lang="en-US" dirty="0"/>
              <a:t>Copyright © 2016 Spiritual Leadership, Inc. All Rights Reserved. </a:t>
            </a:r>
          </a:p>
          <a:p>
            <a:endParaRPr lang="en-US" dirty="0"/>
          </a:p>
        </p:txBody>
      </p:sp>
      <p:sp>
        <p:nvSpPr>
          <p:cNvPr id="4" name="Slide Number Placeholder 3"/>
          <p:cNvSpPr>
            <a:spLocks noGrp="1"/>
          </p:cNvSpPr>
          <p:nvPr>
            <p:ph type="sldNum" sz="quarter" idx="10"/>
          </p:nvPr>
        </p:nvSpPr>
        <p:spPr/>
        <p:txBody>
          <a:bodyPr/>
          <a:lstStyle/>
          <a:p>
            <a:fld id="{5F852802-71EC-3C4F-8B42-08DA74F9DA05}" type="slidenum">
              <a:rPr lang="en-US" smtClean="0"/>
              <a:t>64</a:t>
            </a:fld>
            <a:endParaRPr lang="en-US"/>
          </a:p>
        </p:txBody>
      </p:sp>
    </p:spTree>
    <p:extLst>
      <p:ext uri="{BB962C8B-B14F-4D97-AF65-F5344CB8AC3E}">
        <p14:creationId xmlns:p14="http://schemas.microsoft.com/office/powerpoint/2010/main" val="1886746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Purpose of Slide: To expand on the one page version in the area of leadership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Messages of Slide: </a:t>
            </a:r>
          </a:p>
          <a:p>
            <a:pPr lvl="0"/>
            <a:r>
              <a:rPr lang="en-US" sz="1200" kern="1200" dirty="0">
                <a:solidFill>
                  <a:schemeClr val="tx1"/>
                </a:solidFill>
                <a:effectLst/>
                <a:latin typeface="+mn-lt"/>
                <a:ea typeface="+mn-ea"/>
                <a:cs typeface="+mn-cs"/>
              </a:rPr>
              <a:t>This set of questions guides us to the important elements for the selection team members and their initial formation as team. </a:t>
            </a:r>
          </a:p>
          <a:p>
            <a:pPr lvl="0"/>
            <a:r>
              <a:rPr lang="en-US" sz="1200" kern="1200" dirty="0">
                <a:solidFill>
                  <a:schemeClr val="tx1"/>
                </a:solidFill>
                <a:effectLst/>
                <a:latin typeface="+mn-lt"/>
                <a:ea typeface="+mn-ea"/>
                <a:cs typeface="+mn-cs"/>
              </a:rPr>
              <a:t>Key elements are giftedness and strengths, commitment of Covenant relationship, and accountability to the covenant.</a:t>
            </a:r>
          </a:p>
          <a:p>
            <a:pPr lvl="0"/>
            <a:r>
              <a:rPr lang="en-US" sz="1200" kern="1200" dirty="0">
                <a:solidFill>
                  <a:schemeClr val="tx1"/>
                </a:solidFill>
                <a:effectLst/>
                <a:latin typeface="+mn-lt"/>
                <a:ea typeface="+mn-ea"/>
                <a:cs typeface="+mn-cs"/>
              </a:rPr>
              <a:t>These are essential for the team in order for there to be deep commitment and diverse gifts and strengths to embrace and accomplish the work of transformation.</a:t>
            </a:r>
          </a:p>
          <a:p>
            <a:endParaRPr lang="en-US" baseline="0" dirty="0"/>
          </a:p>
          <a:p>
            <a:r>
              <a:rPr lang="en-US" dirty="0"/>
              <a:t>The concepts in this presentation are the intellectual property of Spiritual Leadership Inc., except as noted otherwise.</a:t>
            </a:r>
          </a:p>
          <a:p>
            <a:r>
              <a:rPr lang="en-US" dirty="0"/>
              <a:t>Copyright © 2016 Spiritual Leadership, Inc. All Rights Reserved. </a:t>
            </a:r>
          </a:p>
          <a:p>
            <a:endParaRPr lang="en-US" dirty="0"/>
          </a:p>
        </p:txBody>
      </p:sp>
      <p:sp>
        <p:nvSpPr>
          <p:cNvPr id="4" name="Slide Number Placeholder 3"/>
          <p:cNvSpPr>
            <a:spLocks noGrp="1"/>
          </p:cNvSpPr>
          <p:nvPr>
            <p:ph type="sldNum" sz="quarter" idx="10"/>
          </p:nvPr>
        </p:nvSpPr>
        <p:spPr/>
        <p:txBody>
          <a:bodyPr/>
          <a:lstStyle/>
          <a:p>
            <a:fld id="{D6EDD2E6-0784-4943-899A-4CBADBA78226}" type="slidenum">
              <a:rPr lang="en-US" smtClean="0"/>
              <a:t>65</a:t>
            </a:fld>
            <a:endParaRPr lang="en-US"/>
          </a:p>
        </p:txBody>
      </p:sp>
    </p:spTree>
    <p:extLst>
      <p:ext uri="{BB962C8B-B14F-4D97-AF65-F5344CB8AC3E}">
        <p14:creationId xmlns:p14="http://schemas.microsoft.com/office/powerpoint/2010/main" val="42435005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Purpose of Slide: To expand on the one page version in the area of spiritual 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Messages of Slide: </a:t>
            </a:r>
          </a:p>
          <a:p>
            <a:pPr lvl="0"/>
            <a:r>
              <a:rPr lang="en-US" sz="1200" kern="1200" dirty="0">
                <a:solidFill>
                  <a:schemeClr val="tx1"/>
                </a:solidFill>
                <a:effectLst/>
                <a:latin typeface="+mn-lt"/>
                <a:ea typeface="+mn-ea"/>
                <a:cs typeface="+mn-cs"/>
              </a:rPr>
              <a:t>The Spiritual Formation questions engage the team participants in a community of faith deeply committed to living out a relationship that both deepens their personal spirituality and forms the team into a spiritual based leadership community learning to lead in transformational ways.  </a:t>
            </a:r>
          </a:p>
          <a:p>
            <a:pPr lvl="0"/>
            <a:r>
              <a:rPr lang="en-US" sz="1200" kern="1200" dirty="0">
                <a:solidFill>
                  <a:schemeClr val="tx1"/>
                </a:solidFill>
                <a:effectLst/>
                <a:latin typeface="+mn-lt"/>
                <a:ea typeface="+mn-ea"/>
                <a:cs typeface="+mn-cs"/>
              </a:rPr>
              <a:t>This includes a disciplined practice of discerning the movement of the Holy Spirit in their desire to grow more like Christ in their personal and leadership roles.  </a:t>
            </a:r>
          </a:p>
          <a:p>
            <a:pPr lvl="0"/>
            <a:r>
              <a:rPr lang="en-US" sz="1200" kern="1200" dirty="0">
                <a:solidFill>
                  <a:schemeClr val="tx1"/>
                </a:solidFill>
                <a:effectLst/>
                <a:latin typeface="+mn-lt"/>
                <a:ea typeface="+mn-ea"/>
                <a:cs typeface="+mn-cs"/>
              </a:rPr>
              <a:t>Accountability to the commitments participants make concerning their spiritual disciplines, and to the team, creates cohesiveness through spiritual growth in community.</a:t>
            </a:r>
          </a:p>
          <a:p>
            <a:endParaRPr lang="en-US" baseline="0" dirty="0"/>
          </a:p>
          <a:p>
            <a:r>
              <a:rPr lang="en-US" dirty="0"/>
              <a:t>The concepts in this presentation are the intellectual property of Spiritual Leadership Inc., except as noted otherwise.</a:t>
            </a:r>
          </a:p>
          <a:p>
            <a:r>
              <a:rPr lang="en-US" dirty="0"/>
              <a:t>Copyright © 2016 Spiritual Leadership, Inc. All Rights Reserved. </a:t>
            </a:r>
          </a:p>
          <a:p>
            <a:endParaRPr lang="en-US" dirty="0"/>
          </a:p>
        </p:txBody>
      </p:sp>
      <p:sp>
        <p:nvSpPr>
          <p:cNvPr id="4" name="Slide Number Placeholder 3"/>
          <p:cNvSpPr>
            <a:spLocks noGrp="1"/>
          </p:cNvSpPr>
          <p:nvPr>
            <p:ph type="sldNum" sz="quarter" idx="10"/>
          </p:nvPr>
        </p:nvSpPr>
        <p:spPr/>
        <p:txBody>
          <a:bodyPr/>
          <a:lstStyle/>
          <a:p>
            <a:fld id="{D6EDD2E6-0784-4943-899A-4CBADBA78226}" type="slidenum">
              <a:rPr lang="en-US" smtClean="0"/>
              <a:t>66</a:t>
            </a:fld>
            <a:endParaRPr lang="en-US"/>
          </a:p>
        </p:txBody>
      </p:sp>
    </p:spTree>
    <p:extLst>
      <p:ext uri="{BB962C8B-B14F-4D97-AF65-F5344CB8AC3E}">
        <p14:creationId xmlns:p14="http://schemas.microsoft.com/office/powerpoint/2010/main" val="1069709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Purpose of Slide: To expand on the one page version in the area of planning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Messages of Slide: </a:t>
            </a:r>
          </a:p>
          <a:p>
            <a:pPr lvl="0"/>
            <a:r>
              <a:rPr lang="en-US" sz="1200" kern="1200" dirty="0">
                <a:solidFill>
                  <a:schemeClr val="tx1"/>
                </a:solidFill>
                <a:effectLst/>
                <a:latin typeface="+mn-lt"/>
                <a:ea typeface="+mn-ea"/>
                <a:cs typeface="+mn-cs"/>
              </a:rPr>
              <a:t>The 5  MAP questions lead the team to develop a plan of action that is focused on the Ministry Action Plan elements of Values, Mission, Context, Strategies and Vision.  </a:t>
            </a:r>
          </a:p>
          <a:p>
            <a:r>
              <a:rPr lang="en-US" sz="1200" kern="1200" dirty="0">
                <a:solidFill>
                  <a:schemeClr val="tx1"/>
                </a:solidFill>
                <a:effectLst/>
                <a:latin typeface="+mn-lt"/>
                <a:ea typeface="+mn-ea"/>
                <a:cs typeface="+mn-cs"/>
              </a:rPr>
              <a:t>This is the Fulcrum which creates leverage for all the resources, energy, and effort of the team to fulfill the Mission and move toward the Vision of a fruitful ministry.</a:t>
            </a:r>
            <a:endParaRPr lang="en-US" baseline="0" dirty="0"/>
          </a:p>
          <a:p>
            <a:r>
              <a:rPr lang="en-US" dirty="0"/>
              <a:t>The concepts in this presentation are the intellectual property of Spiritual Leadership Inc., except as noted otherwise.</a:t>
            </a:r>
          </a:p>
          <a:p>
            <a:r>
              <a:rPr lang="en-US" dirty="0"/>
              <a:t>Copyright © 2016 Spiritual Leadership, Inc. All Rights Reserved. </a:t>
            </a:r>
          </a:p>
          <a:p>
            <a:endParaRPr lang="en-US" dirty="0"/>
          </a:p>
        </p:txBody>
      </p:sp>
      <p:sp>
        <p:nvSpPr>
          <p:cNvPr id="4" name="Slide Number Placeholder 3"/>
          <p:cNvSpPr>
            <a:spLocks noGrp="1"/>
          </p:cNvSpPr>
          <p:nvPr>
            <p:ph type="sldNum" sz="quarter" idx="10"/>
          </p:nvPr>
        </p:nvSpPr>
        <p:spPr/>
        <p:txBody>
          <a:bodyPr/>
          <a:lstStyle/>
          <a:p>
            <a:fld id="{D6EDD2E6-0784-4943-899A-4CBADBA78226}" type="slidenum">
              <a:rPr lang="en-US" smtClean="0"/>
              <a:t>67</a:t>
            </a:fld>
            <a:endParaRPr lang="en-US"/>
          </a:p>
        </p:txBody>
      </p:sp>
    </p:spTree>
    <p:extLst>
      <p:ext uri="{BB962C8B-B14F-4D97-AF65-F5344CB8AC3E}">
        <p14:creationId xmlns:p14="http://schemas.microsoft.com/office/powerpoint/2010/main" val="3934605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Purpose of Slide: To expand on the one page version in the area of making progress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Messages of Slide: </a:t>
            </a:r>
          </a:p>
          <a:p>
            <a:pPr lvl="0"/>
            <a:r>
              <a:rPr lang="en-US" sz="1200" kern="1200" dirty="0">
                <a:solidFill>
                  <a:schemeClr val="tx1"/>
                </a:solidFill>
                <a:effectLst/>
                <a:latin typeface="+mn-lt"/>
                <a:ea typeface="+mn-ea"/>
                <a:cs typeface="+mn-cs"/>
              </a:rPr>
              <a:t>These action questions push all the work at the prior levels toward actual implementation and actions that move the church forward in it’s ministry.</a:t>
            </a:r>
          </a:p>
          <a:p>
            <a:pPr lvl="0"/>
            <a:r>
              <a:rPr lang="en-US" sz="1200" kern="1200" dirty="0">
                <a:solidFill>
                  <a:schemeClr val="tx1"/>
                </a:solidFill>
                <a:effectLst/>
                <a:latin typeface="+mn-lt"/>
                <a:ea typeface="+mn-ea"/>
                <a:cs typeface="+mn-cs"/>
              </a:rPr>
              <a:t>Without answering these questions of who, when and how to know if we are making progress then nothing will come of the plan (the previous 5 questions)</a:t>
            </a:r>
          </a:p>
          <a:p>
            <a:r>
              <a:rPr lang="en-US" dirty="0"/>
              <a:t>The concepts in this presentation are the intellectual property of Spiritual Leadership Inc., except as noted otherwise.</a:t>
            </a:r>
          </a:p>
          <a:p>
            <a:r>
              <a:rPr lang="en-US" dirty="0"/>
              <a:t>Copyright © 2016 Spiritual Leadership, Inc. All Rights Reserved. </a:t>
            </a:r>
          </a:p>
          <a:p>
            <a:endParaRPr lang="en-US" dirty="0"/>
          </a:p>
        </p:txBody>
      </p:sp>
      <p:sp>
        <p:nvSpPr>
          <p:cNvPr id="4" name="Slide Number Placeholder 3"/>
          <p:cNvSpPr>
            <a:spLocks noGrp="1"/>
          </p:cNvSpPr>
          <p:nvPr>
            <p:ph type="sldNum" sz="quarter" idx="10"/>
          </p:nvPr>
        </p:nvSpPr>
        <p:spPr/>
        <p:txBody>
          <a:bodyPr/>
          <a:lstStyle/>
          <a:p>
            <a:fld id="{D6EDD2E6-0784-4943-899A-4CBADBA78226}" type="slidenum">
              <a:rPr lang="en-US" smtClean="0"/>
              <a:t>68</a:t>
            </a:fld>
            <a:endParaRPr lang="en-US"/>
          </a:p>
        </p:txBody>
      </p:sp>
    </p:spTree>
    <p:extLst>
      <p:ext uri="{BB962C8B-B14F-4D97-AF65-F5344CB8AC3E}">
        <p14:creationId xmlns:p14="http://schemas.microsoft.com/office/powerpoint/2010/main" val="12772401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Purpose of Slide: To expand on the one page version in the area of making progress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Messages of Slide: </a:t>
            </a:r>
          </a:p>
          <a:p>
            <a:pPr lvl="0"/>
            <a:r>
              <a:rPr lang="en-US" sz="1200" kern="1200" dirty="0">
                <a:solidFill>
                  <a:schemeClr val="tx1"/>
                </a:solidFill>
                <a:effectLst/>
                <a:latin typeface="+mn-lt"/>
                <a:ea typeface="+mn-ea"/>
                <a:cs typeface="+mn-cs"/>
              </a:rPr>
              <a:t>These questions in the RAD drives for continual learning to move through adaptive issues and keeps the work focused, action oriented, and dynamic as the team leads the organization into the future.</a:t>
            </a:r>
          </a:p>
          <a:p>
            <a:pPr lvl="0"/>
            <a:r>
              <a:rPr lang="en-US" sz="1200" kern="1200" dirty="0">
                <a:solidFill>
                  <a:schemeClr val="tx1"/>
                </a:solidFill>
                <a:effectLst/>
                <a:latin typeface="+mn-lt"/>
                <a:ea typeface="+mn-ea"/>
                <a:cs typeface="+mn-cs"/>
              </a:rPr>
              <a:t>The idea of deep learning about our assumptions, our values, our beliefs, etc. can only come through trust.  This trust comes about because of the </a:t>
            </a:r>
            <a:r>
              <a:rPr lang="en-US" sz="1200" kern="1200" dirty="0" err="1">
                <a:solidFill>
                  <a:schemeClr val="tx1"/>
                </a:solidFill>
                <a:effectLst/>
                <a:latin typeface="+mn-lt"/>
                <a:ea typeface="+mn-ea"/>
                <a:cs typeface="+mn-cs"/>
              </a:rPr>
              <a:t>L3</a:t>
            </a:r>
            <a:r>
              <a:rPr lang="en-US" sz="1200" kern="1200">
                <a:solidFill>
                  <a:schemeClr val="tx1"/>
                </a:solidFill>
                <a:effectLst/>
                <a:latin typeface="+mn-lt"/>
                <a:ea typeface="+mn-ea"/>
                <a:cs typeface="+mn-cs"/>
              </a:rPr>
              <a:t> approach and the spiritual growth focus</a:t>
            </a:r>
          </a:p>
          <a:p>
            <a:endParaRPr lang="en-US" baseline="0" dirty="0"/>
          </a:p>
          <a:p>
            <a:r>
              <a:rPr lang="en-US" dirty="0"/>
              <a:t>The concepts in this presentation are the intellectual property of Spiritual Leadership Inc., except as noted otherwise.</a:t>
            </a:r>
          </a:p>
          <a:p>
            <a:r>
              <a:rPr lang="en-US" dirty="0"/>
              <a:t>Copyright © 2016 Spiritual Leadership, Inc. All Rights Reserved. </a:t>
            </a:r>
          </a:p>
          <a:p>
            <a:endParaRPr lang="en-US" dirty="0"/>
          </a:p>
        </p:txBody>
      </p:sp>
      <p:sp>
        <p:nvSpPr>
          <p:cNvPr id="4" name="Slide Number Placeholder 3"/>
          <p:cNvSpPr>
            <a:spLocks noGrp="1"/>
          </p:cNvSpPr>
          <p:nvPr>
            <p:ph type="sldNum" sz="quarter" idx="10"/>
          </p:nvPr>
        </p:nvSpPr>
        <p:spPr/>
        <p:txBody>
          <a:bodyPr/>
          <a:lstStyle/>
          <a:p>
            <a:fld id="{D6EDD2E6-0784-4943-899A-4CBADBA78226}" type="slidenum">
              <a:rPr lang="en-US" smtClean="0"/>
              <a:t>69</a:t>
            </a:fld>
            <a:endParaRPr lang="en-US"/>
          </a:p>
        </p:txBody>
      </p:sp>
    </p:spTree>
    <p:extLst>
      <p:ext uri="{BB962C8B-B14F-4D97-AF65-F5344CB8AC3E}">
        <p14:creationId xmlns:p14="http://schemas.microsoft.com/office/powerpoint/2010/main" val="1934143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Programs to Spirit-led</a:t>
            </a:r>
          </a:p>
        </p:txBody>
      </p:sp>
      <p:sp>
        <p:nvSpPr>
          <p:cNvPr id="4" name="Slide Number Placeholder 3"/>
          <p:cNvSpPr>
            <a:spLocks noGrp="1"/>
          </p:cNvSpPr>
          <p:nvPr>
            <p:ph type="sldNum" sz="quarter" idx="10"/>
          </p:nvPr>
        </p:nvSpPr>
        <p:spPr/>
        <p:txBody>
          <a:bodyPr/>
          <a:lstStyle/>
          <a:p>
            <a:fld id="{BA70E0D4-4D3E-4D97-8A9E-F373889C7C29}" type="slidenum">
              <a:rPr lang="en-US" smtClean="0"/>
              <a:pPr/>
              <a:t>8</a:t>
            </a:fld>
            <a:endParaRPr lang="en-US"/>
          </a:p>
        </p:txBody>
      </p:sp>
    </p:spTree>
    <p:extLst>
      <p:ext uri="{BB962C8B-B14F-4D97-AF65-F5344CB8AC3E}">
        <p14:creationId xmlns:p14="http://schemas.microsoft.com/office/powerpoint/2010/main" val="160643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discipleship?</a:t>
            </a:r>
          </a:p>
          <a:p>
            <a:r>
              <a:rPr lang="en-US" dirty="0"/>
              <a:t>Why does it not happen?</a:t>
            </a:r>
          </a:p>
          <a:p>
            <a:r>
              <a:rPr lang="en-US" dirty="0"/>
              <a:t>How discipleship? (30,000 </a:t>
            </a:r>
            <a:r>
              <a:rPr lang="en-US" dirty="0" err="1"/>
              <a:t>ft</a:t>
            </a:r>
            <a:r>
              <a:rPr lang="en-US" dirty="0"/>
              <a:t>)</a:t>
            </a:r>
          </a:p>
          <a:p>
            <a:r>
              <a:rPr lang="en-US" dirty="0"/>
              <a:t>How spiritual formation? (on the ground)</a:t>
            </a:r>
          </a:p>
          <a:p>
            <a:endParaRPr lang="en-US" dirty="0"/>
          </a:p>
          <a:p>
            <a:r>
              <a:rPr lang="en-US" dirty="0"/>
              <a:t>Marsha comments</a:t>
            </a:r>
          </a:p>
          <a:p>
            <a:r>
              <a:rPr lang="en-US" dirty="0"/>
              <a:t>“Spiritual formation is often assumed but rarely practiced.”</a:t>
            </a:r>
          </a:p>
          <a:p>
            <a:r>
              <a:rPr lang="en-US" dirty="0"/>
              <a:t>Pseudo-discipleship happening in churches but discovery comes in simple but not easy Qs then stuff starts coming to surface – real discipleship.</a:t>
            </a:r>
          </a:p>
          <a:p>
            <a:pPr lvl="1"/>
            <a:r>
              <a:rPr lang="en-US" dirty="0"/>
              <a:t>Leadership can’t work until this stuff is dealt with. (immunity to change)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F9E4716-D8EB-4B59-9D16-F0B5C89847C6}" type="slidenum">
              <a:rPr lang="en-US" smtClean="0"/>
              <a:t>9</a:t>
            </a:fld>
            <a:endParaRPr lang="en-US"/>
          </a:p>
        </p:txBody>
      </p:sp>
    </p:spTree>
    <p:extLst>
      <p:ext uri="{BB962C8B-B14F-4D97-AF65-F5344CB8AC3E}">
        <p14:creationId xmlns:p14="http://schemas.microsoft.com/office/powerpoint/2010/main" val="256370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Facilitator Notes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Take some time to read the Scripture on the slide and perhaps even more</a:t>
            </a:r>
            <a:r>
              <a:rPr lang="en-US" sz="1200" baseline="0" dirty="0">
                <a:latin typeface="Arial" panose="020B0604020202020204" pitchFamily="34" charset="0"/>
                <a:cs typeface="Arial" panose="020B0604020202020204" pitchFamily="34" charset="0"/>
              </a:rPr>
              <a:t> of the passage in</a:t>
            </a:r>
            <a:r>
              <a:rPr lang="en-US" sz="1200" dirty="0">
                <a:latin typeface="Arial" panose="020B0604020202020204" pitchFamily="34" charset="0"/>
                <a:cs typeface="Arial" panose="020B0604020202020204" pitchFamily="34" charset="0"/>
              </a:rPr>
              <a:t> John 15:1-17.</a:t>
            </a:r>
            <a:r>
              <a:rPr lang="en-US" sz="1200" baseline="0" dirty="0">
                <a:latin typeface="Arial" panose="020B0604020202020204" pitchFamily="34" charset="0"/>
                <a:cs typeface="Arial" panose="020B0604020202020204" pitchFamily="34" charset="0"/>
              </a:rPr>
              <a:t>  D</a:t>
            </a:r>
            <a:r>
              <a:rPr lang="en-US" sz="1200" dirty="0">
                <a:latin typeface="Arial" panose="020B0604020202020204" pitchFamily="34" charset="0"/>
                <a:cs typeface="Arial" panose="020B0604020202020204" pitchFamily="34" charset="0"/>
              </a:rPr>
              <a:t>iscuss it as a group. What are the implications of this personally? What about corporately?  It might even be helpful to</a:t>
            </a:r>
            <a:r>
              <a:rPr lang="en-US" sz="1200" baseline="0" dirty="0">
                <a:latin typeface="Arial" panose="020B0604020202020204" pitchFamily="34" charset="0"/>
                <a:cs typeface="Arial" panose="020B0604020202020204" pitchFamily="34" charset="0"/>
              </a:rPr>
              <a:t> count the number of times in these 17 verses that the words “abide,” “love,” and “fruit” appear. Quite revealing as one of the last messages Jesus gave his disciples before his crucifixion.</a:t>
            </a:r>
            <a:endParaRPr lang="en-US" sz="1200"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Purpose of slide:</a:t>
            </a:r>
          </a:p>
          <a:p>
            <a:r>
              <a:rPr lang="en-US" sz="1200" b="0" dirty="0">
                <a:latin typeface="Arial" panose="020B0604020202020204" pitchFamily="34" charset="0"/>
                <a:cs typeface="Arial" panose="020B0604020202020204" pitchFamily="34" charset="0"/>
              </a:rPr>
              <a:t>This slide reminds us how our own intimate relationship with Jesus,</a:t>
            </a:r>
            <a:r>
              <a:rPr lang="en-US" sz="1200" b="0" baseline="0" dirty="0">
                <a:latin typeface="Arial" panose="020B0604020202020204" pitchFamily="34" charset="0"/>
                <a:cs typeface="Arial" panose="020B0604020202020204" pitchFamily="34" charset="0"/>
              </a:rPr>
              <a:t> abiding in his love, enables us to bear the fruit that </a:t>
            </a:r>
            <a:r>
              <a:rPr lang="en-US" sz="1200" b="0" i="1" baseline="0" dirty="0">
                <a:latin typeface="Arial" panose="020B0604020202020204" pitchFamily="34" charset="0"/>
                <a:cs typeface="Arial" panose="020B0604020202020204" pitchFamily="34" charset="0"/>
              </a:rPr>
              <a:t>glorifies</a:t>
            </a:r>
            <a:r>
              <a:rPr lang="en-US" sz="1200" b="0" baseline="0" dirty="0">
                <a:latin typeface="Arial" panose="020B0604020202020204" pitchFamily="34" charset="0"/>
                <a:cs typeface="Arial" panose="020B0604020202020204" pitchFamily="34" charset="0"/>
              </a:rPr>
              <a:t> God and reveals that we are true disciples of Jesus.</a:t>
            </a:r>
          </a:p>
          <a:p>
            <a:endParaRPr lang="en-US" sz="1200"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Message of slide:</a:t>
            </a:r>
            <a:endParaRPr lang="en-US"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The first 17 verses of John 15 are all part of a</a:t>
            </a:r>
            <a:r>
              <a:rPr lang="en-US" sz="1200" b="0" baseline="0" dirty="0">
                <a:latin typeface="Arial" panose="020B0604020202020204" pitchFamily="34" charset="0"/>
                <a:cs typeface="Arial" panose="020B0604020202020204" pitchFamily="34" charset="0"/>
              </a:rPr>
              <a:t> very</a:t>
            </a:r>
            <a:r>
              <a:rPr lang="en-US" sz="1200" b="0" dirty="0">
                <a:latin typeface="Arial" panose="020B0604020202020204" pitchFamily="34" charset="0"/>
                <a:cs typeface="Arial" panose="020B0604020202020204" pitchFamily="34" charset="0"/>
              </a:rPr>
              <a:t> important passage for SLI as we emphasize</a:t>
            </a:r>
            <a:r>
              <a:rPr lang="en-US" sz="1200" b="0" baseline="0" dirty="0">
                <a:latin typeface="Arial" panose="020B0604020202020204" pitchFamily="34" charset="0"/>
                <a:cs typeface="Arial" panose="020B0604020202020204" pitchFamily="34" charset="0"/>
              </a:rPr>
              <a:t> “abiding in Christ.” This particular part of the passage reminds us of how we are meant to BE and REVEAL the glory of God—by abiding as branches of the True Vine, and </a:t>
            </a:r>
            <a:r>
              <a:rPr lang="en-US" sz="1200" b="0" i="1" baseline="0" dirty="0">
                <a:latin typeface="Arial" panose="020B0604020202020204" pitchFamily="34" charset="0"/>
                <a:cs typeface="Arial" panose="020B0604020202020204" pitchFamily="34" charset="0"/>
              </a:rPr>
              <a:t>bearing</a:t>
            </a:r>
            <a:r>
              <a:rPr lang="en-US" sz="1200" b="0" baseline="0" dirty="0">
                <a:latin typeface="Arial" panose="020B0604020202020204" pitchFamily="34" charset="0"/>
                <a:cs typeface="Arial" panose="020B0604020202020204" pitchFamily="34" charset="0"/>
              </a:rPr>
              <a:t> (not producing on our own) </a:t>
            </a:r>
            <a:r>
              <a:rPr lang="en-US" sz="1200" b="0" i="1" baseline="0" dirty="0">
                <a:latin typeface="Arial" panose="020B0604020202020204" pitchFamily="34" charset="0"/>
                <a:cs typeface="Arial" panose="020B0604020202020204" pitchFamily="34" charset="0"/>
              </a:rPr>
              <a:t>much fruit </a:t>
            </a:r>
            <a:r>
              <a:rPr lang="en-US" sz="1200" b="0" baseline="0" dirty="0">
                <a:latin typeface="Arial" panose="020B0604020202020204" pitchFamily="34" charset="0"/>
                <a:cs typeface="Arial" panose="020B0604020202020204" pitchFamily="34" charset="0"/>
              </a:rPr>
              <a:t>that reveals his life and purpose for humanity as divine love flowing through our lives as his disciples, to the glory of God.  This is a critical dimension of “the glory of God filling the earth as the waters cover the sea.” Verse 5 “apart from me you can do nothing” is a very important reminder to those of us who tend to place “doing” ahead of “being.”  This could be a critical part of the discussion. </a:t>
            </a:r>
          </a:p>
          <a:p>
            <a:endParaRPr lang="en-US" sz="1200" b="1" dirty="0">
              <a:latin typeface="Arial" panose="020B0604020202020204" pitchFamily="34" charset="0"/>
              <a:cs typeface="Arial" panose="020B0604020202020204" pitchFamily="34" charset="0"/>
            </a:endParaRPr>
          </a:p>
          <a:p>
            <a:r>
              <a:rPr 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Abide in me as I abide in you. Just as the branch cannot bear fruit by itself unless it abides in the vine, neither can you unless you abide in me. (5) I am the vine, you are the branches. Those who abide in me and I in them bear much fruit, because apart from me you can do nothing. (8)</a:t>
            </a:r>
            <a:r>
              <a:rPr lang="en-US" sz="1200"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My Father is glorified by this, that you bear much fruit and become (or “prove to be”) my disciples.”</a:t>
            </a:r>
            <a:r>
              <a:rPr 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en-US" sz="1200" b="1" dirty="0">
              <a:latin typeface="Arial" panose="020B0604020202020204" pitchFamily="34" charset="0"/>
              <a:cs typeface="Arial" panose="020B0604020202020204" pitchFamily="34" charset="0"/>
            </a:endParaRPr>
          </a:p>
          <a:p>
            <a:pPr lvl="0"/>
            <a:r>
              <a:rPr lang="en-US" sz="1200" b="1" dirty="0">
                <a:latin typeface="Arial" panose="020B0604020202020204" pitchFamily="34" charset="0"/>
                <a:cs typeface="Arial" panose="020B0604020202020204" pitchFamily="34" charset="0"/>
              </a:rPr>
              <a:t>Stories: </a:t>
            </a:r>
            <a:r>
              <a:rPr lang="en-US" sz="1200" b="0" dirty="0">
                <a:latin typeface="Arial" panose="020B0604020202020204" pitchFamily="34" charset="0"/>
                <a:cs typeface="Arial" panose="020B0604020202020204" pitchFamily="34" charset="0"/>
              </a:rPr>
              <a:t>Maybe you have a</a:t>
            </a:r>
            <a:r>
              <a:rPr lang="en-US" sz="1200" b="0" baseline="0" dirty="0">
                <a:latin typeface="Arial" panose="020B0604020202020204" pitchFamily="34" charset="0"/>
                <a:cs typeface="Arial" panose="020B0604020202020204" pitchFamily="34" charset="0"/>
              </a:rPr>
              <a:t> short story</a:t>
            </a:r>
            <a:r>
              <a:rPr lang="en-US" sz="1200" b="0" dirty="0">
                <a:latin typeface="Arial" panose="020B0604020202020204" pitchFamily="34" charset="0"/>
                <a:cs typeface="Arial" panose="020B0604020202020204" pitchFamily="34" charset="0"/>
              </a:rPr>
              <a:t> of your own as to how this flow of Christ in your life as his branch first</a:t>
            </a:r>
            <a:r>
              <a:rPr lang="en-US" sz="1200" b="0" baseline="0" dirty="0">
                <a:latin typeface="Arial" panose="020B0604020202020204" pitchFamily="34" charset="0"/>
                <a:cs typeface="Arial" panose="020B0604020202020204" pitchFamily="34" charset="0"/>
              </a:rPr>
              <a:t> became a reality.</a:t>
            </a:r>
            <a:endParaRPr lang="en-US" sz="1200" b="0" dirty="0">
              <a:latin typeface="Arial" panose="020B0604020202020204" pitchFamily="34" charset="0"/>
              <a:cs typeface="Arial" panose="020B0604020202020204" pitchFamily="34" charset="0"/>
            </a:endParaRPr>
          </a:p>
          <a:p>
            <a:pPr lvl="0"/>
            <a:endParaRPr lang="en-US" sz="1200" b="1" dirty="0">
              <a:latin typeface="Arial" panose="020B0604020202020204" pitchFamily="34" charset="0"/>
              <a:cs typeface="Arial" panose="020B0604020202020204" pitchFamily="34" charset="0"/>
            </a:endParaRPr>
          </a:p>
          <a:p>
            <a:pPr lvl="0"/>
            <a:endParaRPr lang="en-US" sz="1200" b="1" dirty="0">
              <a:latin typeface="Arial" panose="020B0604020202020204" pitchFamily="34" charset="0"/>
              <a:cs typeface="Arial" panose="020B0604020202020204" pitchFamily="34" charset="0"/>
            </a:endParaRPr>
          </a:p>
          <a:p>
            <a:pPr lvl="0"/>
            <a:r>
              <a:rPr lang="en-US" sz="1200" b="1" dirty="0">
                <a:latin typeface="Arial" panose="020B0604020202020204" pitchFamily="34" charset="0"/>
                <a:cs typeface="Arial" panose="020B0604020202020204" pitchFamily="34" charset="0"/>
              </a:rPr>
              <a:t>References:</a:t>
            </a:r>
          </a:p>
          <a:p>
            <a:pPr>
              <a:spcBef>
                <a:spcPct val="0"/>
              </a:spcBef>
            </a:pPr>
            <a:r>
              <a:rPr lang="en-US" sz="1200" dirty="0">
                <a:latin typeface="Arial" panose="020B0604020202020204" pitchFamily="34" charset="0"/>
                <a:cs typeface="Arial" panose="020B0604020202020204" pitchFamily="34" charset="0"/>
              </a:rPr>
              <a:t>The abiding is in Christ’s love.  This can easily be forgotten and something else can be substituted.  Ultimately, our task is one of intimacy with Jesus and his love (divine love) flowing into us and through us for fruitfulness in the world. Paul declares that his ultimate prayer for us is: “that according to the riches of his glory, he may grant that</a:t>
            </a:r>
            <a:r>
              <a:rPr lang="en-US" sz="1200" baseline="0" dirty="0">
                <a:latin typeface="Arial" panose="020B0604020202020204" pitchFamily="34" charset="0"/>
                <a:cs typeface="Arial" panose="020B0604020202020204" pitchFamily="34" charset="0"/>
              </a:rPr>
              <a:t> you may be strengthened in your inner being with power through his Spirit, and that Christ may dwell in your hearts through faith, as you are being rooted and grounded in love. . . . and to know the love of Christ that surpasses knowledge, so that ]you may be filled with all the fullness of God” (Ephesians 3:14-21).</a:t>
            </a:r>
            <a:endParaRPr lang="en-US" sz="1200" dirty="0">
              <a:latin typeface="Arial" panose="020B0604020202020204" pitchFamily="34" charset="0"/>
              <a:cs typeface="Arial" panose="020B0604020202020204" pitchFamily="34" charset="0"/>
            </a:endParaRPr>
          </a:p>
          <a:p>
            <a:pPr>
              <a:spcBef>
                <a:spcPct val="0"/>
              </a:spcBef>
            </a:pPr>
            <a:endParaRPr lang="en-US" sz="1200" dirty="0">
              <a:latin typeface="Arial" panose="020B0604020202020204" pitchFamily="34" charset="0"/>
              <a:cs typeface="Arial" panose="020B0604020202020204" pitchFamily="34" charset="0"/>
            </a:endParaRPr>
          </a:p>
          <a:p>
            <a:pPr>
              <a:spcBef>
                <a:spcPct val="0"/>
              </a:spcBef>
            </a:pPr>
            <a:r>
              <a:rPr lang="en-US" sz="1200" dirty="0">
                <a:latin typeface="Arial" panose="020B0604020202020204" pitchFamily="34" charset="0"/>
                <a:cs typeface="Arial" panose="020B0604020202020204" pitchFamily="34" charset="0"/>
              </a:rPr>
              <a:t>In the words of Charles Wesley:</a:t>
            </a:r>
          </a:p>
          <a:p>
            <a:pPr>
              <a:spcBef>
                <a:spcPct val="0"/>
              </a:spcBef>
            </a:pP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Love divine, all loves excelling,</a:t>
            </a:r>
          </a:p>
          <a:p>
            <a:pPr>
              <a:spcBef>
                <a:spcPct val="0"/>
              </a:spcBef>
            </a:pPr>
            <a:r>
              <a:rPr lang="en-US" sz="1200" i="1" dirty="0">
                <a:latin typeface="Arial" panose="020B0604020202020204" pitchFamily="34" charset="0"/>
                <a:cs typeface="Arial" panose="020B0604020202020204" pitchFamily="34" charset="0"/>
              </a:rPr>
              <a:t>	Joy of heaven to earth come down,</a:t>
            </a:r>
          </a:p>
          <a:p>
            <a:pPr>
              <a:spcBef>
                <a:spcPct val="0"/>
              </a:spcBef>
            </a:pPr>
            <a:r>
              <a:rPr lang="en-US" sz="1200" i="1" dirty="0">
                <a:latin typeface="Arial" panose="020B0604020202020204" pitchFamily="34" charset="0"/>
                <a:cs typeface="Arial" panose="020B0604020202020204" pitchFamily="34" charset="0"/>
              </a:rPr>
              <a:t>	Fix in us thy humble dwelling,</a:t>
            </a:r>
          </a:p>
          <a:p>
            <a:pPr>
              <a:spcBef>
                <a:spcPct val="0"/>
              </a:spcBef>
            </a:pPr>
            <a:r>
              <a:rPr lang="en-US" sz="1200" i="1" dirty="0">
                <a:latin typeface="Arial" panose="020B0604020202020204" pitchFamily="34" charset="0"/>
                <a:cs typeface="Arial" panose="020B0604020202020204" pitchFamily="34" charset="0"/>
              </a:rPr>
              <a:t>	All thy faithful mercies crown!</a:t>
            </a:r>
          </a:p>
          <a:p>
            <a:pPr>
              <a:spcBef>
                <a:spcPct val="0"/>
              </a:spcBef>
            </a:pPr>
            <a:r>
              <a:rPr lang="en-US" sz="1200" i="1" dirty="0">
                <a:latin typeface="Arial" panose="020B0604020202020204" pitchFamily="34" charset="0"/>
                <a:cs typeface="Arial" panose="020B0604020202020204" pitchFamily="34" charset="0"/>
              </a:rPr>
              <a:t>	Jesus,</a:t>
            </a:r>
            <a:r>
              <a:rPr lang="en-US" sz="1200" i="1" baseline="0" dirty="0">
                <a:latin typeface="Arial" panose="020B0604020202020204" pitchFamily="34" charset="0"/>
                <a:cs typeface="Arial" panose="020B0604020202020204" pitchFamily="34" charset="0"/>
              </a:rPr>
              <a:t> thou art all compassion,</a:t>
            </a:r>
          </a:p>
          <a:p>
            <a:pPr>
              <a:spcBef>
                <a:spcPct val="0"/>
              </a:spcBef>
            </a:pPr>
            <a:r>
              <a:rPr lang="en-US" sz="1200" i="1" baseline="0" dirty="0">
                <a:latin typeface="Arial" panose="020B0604020202020204" pitchFamily="34" charset="0"/>
                <a:cs typeface="Arial" panose="020B0604020202020204" pitchFamily="34" charset="0"/>
              </a:rPr>
              <a:t>	Pure, unbounded love thou art;</a:t>
            </a:r>
          </a:p>
          <a:p>
            <a:pPr>
              <a:spcBef>
                <a:spcPct val="0"/>
              </a:spcBef>
            </a:pPr>
            <a:r>
              <a:rPr lang="en-US" sz="1200" i="1" baseline="0" dirty="0">
                <a:latin typeface="Arial" panose="020B0604020202020204" pitchFamily="34" charset="0"/>
                <a:cs typeface="Arial" panose="020B0604020202020204" pitchFamily="34" charset="0"/>
              </a:rPr>
              <a:t>	Visit us with thy salvation;</a:t>
            </a:r>
          </a:p>
          <a:p>
            <a:pPr>
              <a:spcBef>
                <a:spcPct val="0"/>
              </a:spcBef>
            </a:pPr>
            <a:r>
              <a:rPr lang="en-US" sz="1200" i="1" baseline="0" dirty="0">
                <a:latin typeface="Arial" panose="020B0604020202020204" pitchFamily="34" charset="0"/>
                <a:cs typeface="Arial" panose="020B0604020202020204" pitchFamily="34" charset="0"/>
              </a:rPr>
              <a:t>	Enter every trembling heart.</a:t>
            </a:r>
            <a:endParaRPr lang="en-US" sz="1200" i="1" dirty="0">
              <a:latin typeface="Arial" panose="020B0604020202020204" pitchFamily="34" charset="0"/>
              <a:cs typeface="Arial" panose="020B0604020202020204" pitchFamily="34" charset="0"/>
            </a:endParaRPr>
          </a:p>
          <a:p>
            <a:pPr lvl="0"/>
            <a:endParaRPr lang="en-US" sz="1200" b="1"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 2013  Spiritual Leadership, Inc.</a:t>
            </a:r>
          </a:p>
          <a:p>
            <a:endParaRPr lang="en-US" dirty="0"/>
          </a:p>
        </p:txBody>
      </p:sp>
      <p:sp>
        <p:nvSpPr>
          <p:cNvPr id="4" name="Slide Number Placeholder 3"/>
          <p:cNvSpPr>
            <a:spLocks noGrp="1"/>
          </p:cNvSpPr>
          <p:nvPr>
            <p:ph type="sldNum" sz="quarter" idx="10"/>
          </p:nvPr>
        </p:nvSpPr>
        <p:spPr/>
        <p:txBody>
          <a:bodyPr/>
          <a:lstStyle/>
          <a:p>
            <a:fld id="{8643ADC0-9ADA-47E1-A643-70B82E7D2E76}" type="slidenum">
              <a:rPr lang="en-US" smtClean="0"/>
              <a:t>12</a:t>
            </a:fld>
            <a:endParaRPr lang="en-US"/>
          </a:p>
        </p:txBody>
      </p:sp>
    </p:spTree>
    <p:extLst>
      <p:ext uri="{BB962C8B-B14F-4D97-AF65-F5344CB8AC3E}">
        <p14:creationId xmlns:p14="http://schemas.microsoft.com/office/powerpoint/2010/main" val="311308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Facilitator Notes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Purpose of slide:</a:t>
            </a:r>
          </a:p>
          <a:p>
            <a:pPr lvl="0" algn="l"/>
            <a:r>
              <a:rPr lang="en-US" dirty="0">
                <a:latin typeface="Arial" panose="020B0604020202020204" pitchFamily="34" charset="0"/>
                <a:cs typeface="Arial" panose="020B0604020202020204" pitchFamily="34" charset="0"/>
              </a:rPr>
              <a:t>The slide invites us to recall and tell the stories</a:t>
            </a:r>
            <a:r>
              <a:rPr lang="en-US" baseline="0" dirty="0">
                <a:latin typeface="Arial" panose="020B0604020202020204" pitchFamily="34" charset="0"/>
                <a:cs typeface="Arial" panose="020B0604020202020204" pitchFamily="34" charset="0"/>
              </a:rPr>
              <a:t> of our “glory sightings.” </a:t>
            </a:r>
          </a:p>
          <a:p>
            <a:pPr lvl="0" algn="l"/>
            <a:endParaRPr lang="en-US" baseline="0" dirty="0">
              <a:latin typeface="Arial" panose="020B0604020202020204" pitchFamily="34" charset="0"/>
              <a:cs typeface="Arial" panose="020B0604020202020204" pitchFamily="34" charset="0"/>
            </a:endParaRPr>
          </a:p>
          <a:p>
            <a:pPr lvl="0" algn="l"/>
            <a:r>
              <a:rPr lang="en-US" b="1" baseline="0" dirty="0">
                <a:latin typeface="Arial" panose="020B0604020202020204" pitchFamily="34" charset="0"/>
                <a:cs typeface="Arial" panose="020B0604020202020204" pitchFamily="34" charset="0"/>
              </a:rPr>
              <a:t>Message of slide:</a:t>
            </a:r>
          </a:p>
          <a:p>
            <a:pPr lvl="0" algn="l"/>
            <a:r>
              <a:rPr lang="en-US" dirty="0">
                <a:latin typeface="Arial" panose="020B0604020202020204" pitchFamily="34" charset="0"/>
                <a:cs typeface="Arial" panose="020B0604020202020204" pitchFamily="34" charset="0"/>
              </a:rPr>
              <a:t>Take some time for the group to see where they have seen God at work. This simply works best by just asking where persons have seen God’s glory or God’s activity around them. This could be in a sunset, in their children, at work…anywhere. It is always a real encouragement to hear and be reminded that God is always at work if we will stop and pay attention.</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latin typeface="Arial" panose="020B0604020202020204" pitchFamily="34" charset="0"/>
                <a:cs typeface="Arial" panose="020B0604020202020204" pitchFamily="34" charset="0"/>
              </a:rPr>
              <a:t>To take this a bit further, Jesus prays in John 17 that the same glory he had received from his Father (John 1:14—”full of grace and truth”) was now given to his disciples</a:t>
            </a:r>
            <a:r>
              <a:rPr lang="en-US" baseline="0" dirty="0">
                <a:latin typeface="Arial" panose="020B0604020202020204" pitchFamily="34" charset="0"/>
                <a:cs typeface="Arial" panose="020B0604020202020204" pitchFamily="34" charset="0"/>
              </a:rPr>
              <a:t> to make them united (“one”) in purpose and in love.  This is the glory of the NEW creation—”Christ in you, the hope of glory” (Colossians 1: 27), and the way God intends to have us witness to the world (John 17:23).  This would be a good place to hear when people in the group have best seen this sort of “oneness” displayed by Jesus’ disciples.</a:t>
            </a:r>
          </a:p>
          <a:p>
            <a:pPr lvl="1" algn="l"/>
            <a:endParaRPr lang="en-US" dirty="0">
              <a:latin typeface="Arial" panose="020B0604020202020204" pitchFamily="34" charset="0"/>
              <a:cs typeface="Arial" panose="020B0604020202020204" pitchFamily="34" charset="0"/>
            </a:endParaRPr>
          </a:p>
          <a:p>
            <a:pPr lvl="0" algn="l"/>
            <a:r>
              <a:rPr lang="en-US" dirty="0">
                <a:latin typeface="Arial" panose="020B0604020202020204" pitchFamily="34" charset="0"/>
                <a:cs typeface="Arial" panose="020B0604020202020204" pitchFamily="34" charset="0"/>
              </a:rPr>
              <a:t>A common and energizing response that has developed to each “glory sighting” shared is for the group to declare “GLORY!” You may want to illustrate</a:t>
            </a:r>
            <a:r>
              <a:rPr lang="en-US" baseline="0" dirty="0">
                <a:latin typeface="Arial" panose="020B0604020202020204" pitchFamily="34" charset="0"/>
                <a:cs typeface="Arial" panose="020B0604020202020204" pitchFamily="34" charset="0"/>
              </a:rPr>
              <a:t> and encourage others to join in after the first one or two stories.</a:t>
            </a:r>
            <a:endParaRPr lang="en-US" dirty="0">
              <a:latin typeface="Arial" panose="020B0604020202020204" pitchFamily="34" charset="0"/>
              <a:cs typeface="Arial" panose="020B0604020202020204" pitchFamily="34" charset="0"/>
            </a:endParaRPr>
          </a:p>
          <a:p>
            <a:pPr lvl="0" algn="l"/>
            <a:endParaRPr lang="en-US" dirty="0">
              <a:latin typeface="Arial" panose="020B0604020202020204" pitchFamily="34" charset="0"/>
              <a:cs typeface="Arial" panose="020B0604020202020204" pitchFamily="34" charset="0"/>
            </a:endParaRPr>
          </a:p>
          <a:p>
            <a:pPr lvl="0" algn="l"/>
            <a:r>
              <a:rPr lang="en-US" dirty="0">
                <a:latin typeface="Arial" panose="020B0604020202020204" pitchFamily="34" charset="0"/>
                <a:cs typeface="Arial" panose="020B0604020202020204" pitchFamily="34" charset="0"/>
              </a:rPr>
              <a:t>After sharing together for a few minutes, take some time to pray as a group and give this  journey to the Lord.</a:t>
            </a:r>
          </a:p>
          <a:p>
            <a:pPr lvl="0" algn="l"/>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Stories:</a:t>
            </a:r>
          </a:p>
          <a:p>
            <a:pPr lvl="0"/>
            <a:endParaRPr lang="en-US" b="1"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References:</a:t>
            </a:r>
          </a:p>
          <a:p>
            <a:pPr lvl="0"/>
            <a:endParaRPr lang="en-US" b="1" dirty="0">
              <a:latin typeface="Arial" panose="020B0604020202020204" pitchFamily="34" charset="0"/>
              <a:cs typeface="Arial" panose="020B0604020202020204" pitchFamily="34" charset="0"/>
            </a:endParaRPr>
          </a:p>
          <a:p>
            <a:pPr lvl="0"/>
            <a:endParaRPr lang="en-US" b="1"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 2013  Spiritual Leadership, Inc.</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8643ADC0-9ADA-47E1-A643-70B82E7D2E76}" type="slidenum">
              <a:rPr lang="en-US" smtClean="0"/>
              <a:t>14</a:t>
            </a:fld>
            <a:endParaRPr lang="en-US"/>
          </a:p>
        </p:txBody>
      </p:sp>
    </p:spTree>
    <p:extLst>
      <p:ext uri="{BB962C8B-B14F-4D97-AF65-F5344CB8AC3E}">
        <p14:creationId xmlns:p14="http://schemas.microsoft.com/office/powerpoint/2010/main" val="4214737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136195" name="Rectangle 3"/>
          <p:cNvSpPr>
            <a:spLocks noGrp="1" noChangeArrowheads="1"/>
          </p:cNvSpPr>
          <p:nvPr>
            <p:ph type="body" idx="1"/>
          </p:nvPr>
        </p:nvSpPr>
        <p:spPr bwMode="auto">
          <a:xfrm>
            <a:off x="685186" y="4344170"/>
            <a:ext cx="5487629" cy="4114800"/>
          </a:xfrm>
          <a:prstGeom prst="rect">
            <a:avLst/>
          </a:prstGeom>
          <a:noFill/>
          <a:ln>
            <a:miter lim="800000"/>
            <a:headEnd/>
            <a:tailEnd/>
          </a:ln>
        </p:spPr>
        <p:txBody>
          <a:bodyPr/>
          <a:lstStyle/>
          <a:p>
            <a:r>
              <a:rPr lang="en-US"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Facilitator Notes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Purpose</a:t>
            </a:r>
            <a:r>
              <a:rPr lang="en-US" b="1" baseline="0" dirty="0">
                <a:latin typeface="Arial" panose="020B0604020202020204" pitchFamily="34" charset="0"/>
                <a:cs typeface="Arial" panose="020B0604020202020204" pitchFamily="34" charset="0"/>
              </a:rPr>
              <a:t> of the slide: </a:t>
            </a:r>
            <a:r>
              <a:rPr lang="en-US" baseline="0" dirty="0">
                <a:latin typeface="Arial" panose="020B0604020202020204" pitchFamily="34" charset="0"/>
                <a:cs typeface="Arial" panose="020B0604020202020204" pitchFamily="34" charset="0"/>
              </a:rPr>
              <a:t>To link our Formation disciplines to the biblical message and the work of the Holy Spirit in our lives.</a:t>
            </a:r>
          </a:p>
          <a:p>
            <a:endParaRPr lang="en-US" baseline="0" dirty="0">
              <a:latin typeface="Arial" panose="020B0604020202020204" pitchFamily="34" charset="0"/>
              <a:cs typeface="Arial" panose="020B0604020202020204" pitchFamily="34" charset="0"/>
            </a:endParaRPr>
          </a:p>
          <a:p>
            <a:r>
              <a:rPr lang="en-US" b="1" baseline="0" dirty="0">
                <a:latin typeface="Arial" panose="020B0604020202020204" pitchFamily="34" charset="0"/>
                <a:cs typeface="Arial" panose="020B0604020202020204" pitchFamily="34" charset="0"/>
              </a:rPr>
              <a:t>Message of the slide: </a:t>
            </a:r>
            <a:r>
              <a:rPr lang="en-US" baseline="0" dirty="0">
                <a:latin typeface="Arial" panose="020B0604020202020204" pitchFamily="34" charset="0"/>
                <a:cs typeface="Arial" panose="020B0604020202020204" pitchFamily="34" charset="0"/>
              </a:rPr>
              <a:t>SLI’s investment in Spiritual Formation is tied directly to the good news that God intends through the Holy Spirit to transform us into the likeness of Jesus “from one degree of glory to another.” The Christ-likeness into which the Spirit brings us is divine love “full of grace and truth” (John 1:14)</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Stories: </a:t>
            </a:r>
            <a:r>
              <a:rPr lang="en-US" b="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ometimes it’s helpful</a:t>
            </a:r>
            <a:r>
              <a:rPr lang="en-US" baseline="0" dirty="0">
                <a:latin typeface="Arial" panose="020B0604020202020204" pitchFamily="34" charset="0"/>
                <a:cs typeface="Arial" panose="020B0604020202020204" pitchFamily="34" charset="0"/>
              </a:rPr>
              <a:t> to remind each other that Christian salvation is not only “getting us into heaven, but also getting heaven into us.” Perhaps this is a good place for the facilitator to describe how this concept first began to grow in your own life.</a:t>
            </a:r>
          </a:p>
          <a:p>
            <a:pPr lvl="0"/>
            <a:endParaRPr lang="en-US" baseline="0" dirty="0">
              <a:latin typeface="Arial" panose="020B0604020202020204" pitchFamily="34" charset="0"/>
              <a:cs typeface="Arial" panose="020B0604020202020204" pitchFamily="34" charset="0"/>
            </a:endParaRPr>
          </a:p>
          <a:p>
            <a:pPr lvl="0"/>
            <a:r>
              <a:rPr lang="en-US" baseline="0" dirty="0">
                <a:latin typeface="Arial" panose="020B0604020202020204" pitchFamily="34" charset="0"/>
                <a:cs typeface="Arial" panose="020B0604020202020204" pitchFamily="34" charset="0"/>
              </a:rPr>
              <a:t>John and Charles Wesley came to this transforming reality within a few days of each other in the spring of 1738 and then gave their lives and gifts to extend this possibility as the “Good Medicine of life.”</a:t>
            </a:r>
          </a:p>
          <a:p>
            <a:pPr lvl="0"/>
            <a:r>
              <a:rPr lang="en-US" baseline="0" dirty="0">
                <a:latin typeface="Arial" panose="020B0604020202020204" pitchFamily="34" charset="0"/>
                <a:cs typeface="Arial" panose="020B0604020202020204" pitchFamily="34" charset="0"/>
              </a:rPr>
              <a:t>Charles Wesley described this in his hymn:</a:t>
            </a:r>
          </a:p>
          <a:p>
            <a:pPr lvl="0"/>
            <a:r>
              <a:rPr lang="en-US" baseline="0" dirty="0">
                <a:latin typeface="Arial" panose="020B0604020202020204" pitchFamily="34" charset="0"/>
                <a:cs typeface="Arial" panose="020B0604020202020204" pitchFamily="34" charset="0"/>
              </a:rPr>
              <a:t>	   Love divine, all loves excelling, joy of heaven to earth come down;</a:t>
            </a:r>
          </a:p>
          <a:p>
            <a:pPr lvl="0"/>
            <a:r>
              <a:rPr lang="en-US" baseline="0" dirty="0">
                <a:latin typeface="Arial" panose="020B0604020202020204" pitchFamily="34" charset="0"/>
                <a:cs typeface="Arial" panose="020B0604020202020204" pitchFamily="34" charset="0"/>
              </a:rPr>
              <a:t>	Fix in us thy humble dwelling; all thy faithful mercies crown!</a:t>
            </a:r>
          </a:p>
          <a:p>
            <a:pPr lvl="0"/>
            <a:r>
              <a:rPr lang="en-US" baseline="0" dirty="0">
                <a:latin typeface="Arial" panose="020B0604020202020204" pitchFamily="34" charset="0"/>
                <a:cs typeface="Arial" panose="020B0604020202020204" pitchFamily="34" charset="0"/>
              </a:rPr>
              <a:t>	Jesus, thou art all compassion, pure, unbounded love thou art;</a:t>
            </a:r>
          </a:p>
          <a:p>
            <a:pPr lvl="0"/>
            <a:r>
              <a:rPr lang="en-US" baseline="0" dirty="0">
                <a:latin typeface="Arial" panose="020B0604020202020204" pitchFamily="34" charset="0"/>
                <a:cs typeface="Arial" panose="020B0604020202020204" pitchFamily="34" charset="0"/>
              </a:rPr>
              <a:t>	visit us with thy salvation; enter every trembling heart.</a:t>
            </a:r>
          </a:p>
          <a:p>
            <a:pPr lvl="0"/>
            <a:endParaRPr lang="en-US" baseline="0" dirty="0">
              <a:latin typeface="Arial" panose="020B0604020202020204" pitchFamily="34" charset="0"/>
              <a:cs typeface="Arial" panose="020B0604020202020204" pitchFamily="34" charset="0"/>
            </a:endParaRPr>
          </a:p>
          <a:p>
            <a:pPr lvl="0"/>
            <a:r>
              <a:rPr lang="en-US" baseline="0" dirty="0">
                <a:latin typeface="Arial" panose="020B0604020202020204" pitchFamily="34" charset="0"/>
                <a:cs typeface="Arial" panose="020B0604020202020204" pitchFamily="34" charset="0"/>
              </a:rPr>
              <a:t>	   Finish, then, thy new creation; pure and spotless let us be. </a:t>
            </a:r>
          </a:p>
          <a:p>
            <a:pPr lvl="0"/>
            <a:r>
              <a:rPr lang="en-US" baseline="0" dirty="0">
                <a:latin typeface="Arial" panose="020B0604020202020204" pitchFamily="34" charset="0"/>
                <a:cs typeface="Arial" panose="020B0604020202020204" pitchFamily="34" charset="0"/>
              </a:rPr>
              <a:t>	Let us see they great salvation perfectly restored in thee;</a:t>
            </a:r>
          </a:p>
          <a:p>
            <a:pPr lvl="0"/>
            <a:r>
              <a:rPr lang="en-US" baseline="0" dirty="0">
                <a:latin typeface="Arial" panose="020B0604020202020204" pitchFamily="34" charset="0"/>
                <a:cs typeface="Arial" panose="020B0604020202020204" pitchFamily="34" charset="0"/>
              </a:rPr>
              <a:t>	changed from glory into glory, till in heaven we take our place,</a:t>
            </a:r>
          </a:p>
          <a:p>
            <a:pPr lvl="0"/>
            <a:r>
              <a:rPr lang="en-US" baseline="0" dirty="0">
                <a:latin typeface="Arial" panose="020B0604020202020204" pitchFamily="34" charset="0"/>
                <a:cs typeface="Arial" panose="020B0604020202020204" pitchFamily="34" charset="0"/>
              </a:rPr>
              <a:t>	till we cast our crowns before thee, lost in wonder, love, and praise.</a:t>
            </a:r>
          </a:p>
          <a:p>
            <a:pPr lvl="0"/>
            <a:r>
              <a:rPr lang="en-US" baseline="0" dirty="0">
                <a:latin typeface="Arial" panose="020B0604020202020204" pitchFamily="34" charset="0"/>
                <a:cs typeface="Arial" panose="020B0604020202020204" pitchFamily="34" charset="0"/>
              </a:rPr>
              <a:t>	</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References: </a:t>
            </a:r>
            <a:r>
              <a:rPr lang="en-US" dirty="0">
                <a:latin typeface="Arial" panose="020B0604020202020204" pitchFamily="34" charset="0"/>
                <a:cs typeface="Arial" panose="020B0604020202020204" pitchFamily="34" charset="0"/>
              </a:rPr>
              <a:t>Hymn: “Love Divine,</a:t>
            </a:r>
            <a:r>
              <a:rPr lang="en-US" baseline="0" dirty="0">
                <a:latin typeface="Arial" panose="020B0604020202020204" pitchFamily="34" charset="0"/>
                <a:cs typeface="Arial" panose="020B0604020202020204" pitchFamily="34" charset="0"/>
              </a:rPr>
              <a:t> All Loves Excelling” 1747</a:t>
            </a:r>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endParaRPr lang="en-US" sz="1200"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Image purchased from </a:t>
            </a:r>
            <a:r>
              <a:rPr lang="en-US" dirty="0" err="1">
                <a:latin typeface="Arial" panose="020B0604020202020204" pitchFamily="34" charset="0"/>
                <a:cs typeface="Arial" panose="020B0604020202020204" pitchFamily="34" charset="0"/>
              </a:rPr>
              <a:t>Lightstock</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(do not use without permission)</a:t>
            </a:r>
          </a:p>
          <a:p>
            <a:pPr lvl="0"/>
            <a:endParaRPr lang="en-US" baseline="0" dirty="0">
              <a:latin typeface="Arial" panose="020B0604020202020204" pitchFamily="34" charset="0"/>
              <a:cs typeface="Arial" panose="020B0604020202020204" pitchFamily="34" charset="0"/>
            </a:endParaRPr>
          </a:p>
          <a:p>
            <a:r>
              <a:rPr lang="en-US" dirty="0"/>
              <a:t>The concepts in this presentation are the intellectual property of Spiritual Leadership Inc., except as noted otherwise.</a:t>
            </a:r>
          </a:p>
          <a:p>
            <a:r>
              <a:rPr lang="en-US" dirty="0"/>
              <a:t>Copyright © 2016 Spiritual Leadership, Inc. All Rights Reserved. </a:t>
            </a:r>
          </a:p>
          <a:p>
            <a:pPr lvl="0"/>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39501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Lovin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10818"/>
            <a:ext cx="9144000" cy="1151076"/>
          </a:xfrm>
        </p:spPr>
        <p:txBody>
          <a:bodyPr anchor="b">
            <a:noAutofit/>
          </a:bodyPr>
          <a:lstStyle>
            <a:lvl1pPr algn="l">
              <a:defRPr sz="6000"/>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4724400" y="6341488"/>
            <a:ext cx="2743200" cy="365125"/>
          </a:xfrm>
        </p:spPr>
        <p:txBody>
          <a:bodyPr/>
          <a:lstStyle>
            <a:lvl1pPr algn="ctr">
              <a:defRPr/>
            </a:lvl1pPr>
          </a:lstStyle>
          <a:p>
            <a:fld id="{424507BD-4CA1-43FB-A2F0-444026E6E586}" type="slidenum">
              <a:rPr lang="en-US" smtClean="0"/>
              <a:pPr/>
              <a:t>‹#›</a:t>
            </a:fld>
            <a:endParaRPr lang="en-US" dirty="0"/>
          </a:p>
        </p:txBody>
      </p:sp>
      <p:sp>
        <p:nvSpPr>
          <p:cNvPr id="8" name="Picture Placeholder 7"/>
          <p:cNvSpPr>
            <a:spLocks noGrp="1"/>
          </p:cNvSpPr>
          <p:nvPr>
            <p:ph type="pic" sz="quarter" idx="13"/>
          </p:nvPr>
        </p:nvSpPr>
        <p:spPr>
          <a:xfrm>
            <a:off x="838200" y="1839810"/>
            <a:ext cx="2535237" cy="2119312"/>
          </a:xfrm>
          <a:effectLst>
            <a:outerShdw blurRad="50800" dist="38100" dir="2700000" algn="tl" rotWithShape="0">
              <a:prstClr val="black">
                <a:alpha val="40000"/>
              </a:prstClr>
            </a:outerShdw>
          </a:effectLst>
        </p:spPr>
        <p:txBody>
          <a:bodyPr>
            <a:normAutofit/>
          </a:bodyPr>
          <a:lstStyle>
            <a:lvl1pPr>
              <a:defRPr sz="3600"/>
            </a:lvl1pPr>
          </a:lstStyle>
          <a:p>
            <a:r>
              <a:rPr lang="en-US"/>
              <a:t>Click icon to add picture</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4460" y="4923145"/>
            <a:ext cx="1901741" cy="1561611"/>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Tree>
    <p:extLst>
      <p:ext uri="{BB962C8B-B14F-4D97-AF65-F5344CB8AC3E}">
        <p14:creationId xmlns:p14="http://schemas.microsoft.com/office/powerpoint/2010/main" val="4190060708"/>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lank Slide (Black)">
    <p:spTree>
      <p:nvGrpSpPr>
        <p:cNvPr id="1" name=""/>
        <p:cNvGrpSpPr/>
        <p:nvPr/>
      </p:nvGrpSpPr>
      <p:grpSpPr>
        <a:xfrm>
          <a:off x="0" y="0"/>
          <a:ext cx="0" cy="0"/>
          <a:chOff x="0" y="0"/>
          <a:chExt cx="0" cy="0"/>
        </a:xfrm>
      </p:grpSpPr>
      <p:sp>
        <p:nvSpPr>
          <p:cNvPr id="2" name="Title 1"/>
          <p:cNvSpPr>
            <a:spLocks noGrp="1"/>
          </p:cNvSpPr>
          <p:nvPr>
            <p:ph type="title"/>
          </p:nvPr>
        </p:nvSpPr>
        <p:spPr>
          <a:xfrm>
            <a:off x="838200" y="-1577975"/>
            <a:ext cx="10515600" cy="1325563"/>
          </a:xfrm>
        </p:spPr>
        <p:txBody>
          <a:bodyPr/>
          <a:lstStyle/>
          <a:p>
            <a:r>
              <a:rPr lang="en-US"/>
              <a:t>Click to edit Master title style</a:t>
            </a:r>
          </a:p>
        </p:txBody>
      </p:sp>
      <p:sp>
        <p:nvSpPr>
          <p:cNvPr id="3" name="Date Placeholder 2"/>
          <p:cNvSpPr>
            <a:spLocks noGrp="1"/>
          </p:cNvSpPr>
          <p:nvPr>
            <p:ph type="dt" sz="half" idx="10"/>
          </p:nvPr>
        </p:nvSpPr>
        <p:spPr>
          <a:xfrm>
            <a:off x="838200" y="6356368"/>
            <a:ext cx="2743200" cy="365125"/>
          </a:xfrm>
          <a:prstGeom prst="rect">
            <a:avLst/>
          </a:prstGeom>
        </p:spPr>
        <p:txBody>
          <a:bodyPr/>
          <a:lstStyle/>
          <a:p>
            <a:fld id="{998C9838-FBE1-4372-9CF5-30F480997415}" type="datetimeFigureOut">
              <a:rPr lang="en-US" smtClean="0"/>
              <a:t>2/28/22</a:t>
            </a:fld>
            <a:endParaRPr lang="en-US"/>
          </a:p>
        </p:txBody>
      </p:sp>
      <p:sp>
        <p:nvSpPr>
          <p:cNvPr id="4" name="Footer Placeholder 3"/>
          <p:cNvSpPr>
            <a:spLocks noGrp="1"/>
          </p:cNvSpPr>
          <p:nvPr>
            <p:ph type="ftr" sz="quarter" idx="11"/>
          </p:nvPr>
        </p:nvSpPr>
        <p:spPr>
          <a:xfrm>
            <a:off x="4038600" y="6356368"/>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24507BD-4CA1-43FB-A2F0-444026E6E586}" type="slidenum">
              <a:rPr lang="en-US" smtClean="0"/>
              <a:t>‹#›</a:t>
            </a:fld>
            <a:endParaRPr lang="en-US"/>
          </a:p>
        </p:txBody>
      </p:sp>
      <p:sp>
        <p:nvSpPr>
          <p:cNvPr id="6" name="Rectangle 5"/>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Tree>
    <p:extLst>
      <p:ext uri="{BB962C8B-B14F-4D97-AF65-F5344CB8AC3E}">
        <p14:creationId xmlns:p14="http://schemas.microsoft.com/office/powerpoint/2010/main" val="3361716582"/>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lank White  Slide (Logo left)">
    <p:spTree>
      <p:nvGrpSpPr>
        <p:cNvPr id="1" name=""/>
        <p:cNvGrpSpPr/>
        <p:nvPr/>
      </p:nvGrpSpPr>
      <p:grpSpPr>
        <a:xfrm>
          <a:off x="0" y="0"/>
          <a:ext cx="0" cy="0"/>
          <a:chOff x="0" y="0"/>
          <a:chExt cx="0" cy="0"/>
        </a:xfrm>
      </p:grpSpPr>
      <p:sp>
        <p:nvSpPr>
          <p:cNvPr id="2" name="Title 1"/>
          <p:cNvSpPr>
            <a:spLocks noGrp="1"/>
          </p:cNvSpPr>
          <p:nvPr>
            <p:ph type="title"/>
          </p:nvPr>
        </p:nvSpPr>
        <p:spPr>
          <a:xfrm>
            <a:off x="838200" y="-1558925"/>
            <a:ext cx="10515600" cy="1325563"/>
          </a:xfrm>
        </p:spPr>
        <p:txBody>
          <a:bodyPr/>
          <a:lstStyle/>
          <a:p>
            <a:r>
              <a:rPr lang="en-US"/>
              <a:t>Click to edit Master title style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Tree>
    <p:extLst>
      <p:ext uri="{BB962C8B-B14F-4D97-AF65-F5344CB8AC3E}">
        <p14:creationId xmlns:p14="http://schemas.microsoft.com/office/powerpoint/2010/main" val="3180774767"/>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logo lef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9057" y="5886008"/>
            <a:ext cx="1088139" cy="743714"/>
          </a:xfrm>
          <a:prstGeom prst="rect">
            <a:avLst/>
          </a:prstGeom>
        </p:spPr>
      </p:pic>
      <p:sp>
        <p:nvSpPr>
          <p:cNvPr id="5" name="Title 1"/>
          <p:cNvSpPr>
            <a:spLocks noGrp="1"/>
          </p:cNvSpPr>
          <p:nvPr>
            <p:ph type="title"/>
          </p:nvPr>
        </p:nvSpPr>
        <p:spPr>
          <a:xfrm>
            <a:off x="838200" y="-1558925"/>
            <a:ext cx="10515600" cy="1325563"/>
          </a:xfrm>
        </p:spPr>
        <p:txBody>
          <a:bodyPr/>
          <a:lstStyle/>
          <a:p>
            <a:r>
              <a:rPr lang="en-US"/>
              <a:t>Click to edit Master title style</a:t>
            </a:r>
          </a:p>
        </p:txBody>
      </p:sp>
    </p:spTree>
    <p:extLst>
      <p:ext uri="{BB962C8B-B14F-4D97-AF65-F5344CB8AC3E}">
        <p14:creationId xmlns:p14="http://schemas.microsoft.com/office/powerpoint/2010/main" val="3241170427"/>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1211208135"/>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oving Pagebreak">
    <p:spTree>
      <p:nvGrpSpPr>
        <p:cNvPr id="1" name=""/>
        <p:cNvGrpSpPr/>
        <p:nvPr/>
      </p:nvGrpSpPr>
      <p:grpSpPr>
        <a:xfrm>
          <a:off x="0" y="0"/>
          <a:ext cx="0" cy="0"/>
          <a:chOff x="0" y="0"/>
          <a:chExt cx="0" cy="0"/>
        </a:xfrm>
      </p:grpSpPr>
      <p:sp>
        <p:nvSpPr>
          <p:cNvPr id="2" name="Title 1"/>
          <p:cNvSpPr>
            <a:spLocks noGrp="1"/>
          </p:cNvSpPr>
          <p:nvPr>
            <p:ph type="title"/>
          </p:nvPr>
        </p:nvSpPr>
        <p:spPr>
          <a:xfrm>
            <a:off x="533400" y="-1528989"/>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a:xfrm>
            <a:off x="4724400" y="6356368"/>
            <a:ext cx="2743200" cy="365125"/>
          </a:xfrm>
        </p:spPr>
        <p:txBody>
          <a:bodyPr/>
          <a:lstStyle>
            <a:lvl1pPr algn="ctr">
              <a:defRPr/>
            </a:lvl1pPr>
          </a:lstStyle>
          <a:p>
            <a:fld id="{424507BD-4CA1-43FB-A2F0-444026E6E586}" type="slidenum">
              <a:rPr lang="en-US" smtClean="0"/>
              <a:pPr/>
              <a:t>‹#›</a:t>
            </a:fld>
            <a:endParaRPr lang="en-US"/>
          </a:p>
        </p:txBody>
      </p:sp>
      <p:sp>
        <p:nvSpPr>
          <p:cNvPr id="4" name="Title 3"/>
          <p:cNvSpPr txBox="1">
            <a:spLocks/>
          </p:cNvSpPr>
          <p:nvPr/>
        </p:nvSpPr>
        <p:spPr>
          <a:xfrm rot="16200000">
            <a:off x="-2027829" y="2766222"/>
            <a:ext cx="6858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12500" dirty="0">
                <a:latin typeface="Trebuchet MS" panose="020B0603020202020204" pitchFamily="34" charset="0"/>
              </a:rPr>
              <a:t>Loving</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7280" y="544452"/>
            <a:ext cx="7025653" cy="5769103"/>
          </a:xfrm>
          <a:prstGeom prst="rect">
            <a:avLst/>
          </a:prstGeom>
        </p:spPr>
      </p:pic>
    </p:spTree>
    <p:extLst>
      <p:ext uri="{BB962C8B-B14F-4D97-AF65-F5344CB8AC3E}">
        <p14:creationId xmlns:p14="http://schemas.microsoft.com/office/powerpoint/2010/main" val="1425999210"/>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arning Pagebreak">
    <p:spTree>
      <p:nvGrpSpPr>
        <p:cNvPr id="1" name=""/>
        <p:cNvGrpSpPr/>
        <p:nvPr/>
      </p:nvGrpSpPr>
      <p:grpSpPr>
        <a:xfrm>
          <a:off x="0" y="0"/>
          <a:ext cx="0" cy="0"/>
          <a:chOff x="0" y="0"/>
          <a:chExt cx="0" cy="0"/>
        </a:xfrm>
      </p:grpSpPr>
      <p:sp>
        <p:nvSpPr>
          <p:cNvPr id="2" name="Title 1"/>
          <p:cNvSpPr>
            <a:spLocks noGrp="1"/>
          </p:cNvSpPr>
          <p:nvPr>
            <p:ph type="title"/>
          </p:nvPr>
        </p:nvSpPr>
        <p:spPr>
          <a:xfrm>
            <a:off x="838200" y="-1528989"/>
            <a:ext cx="10515600" cy="1325563"/>
          </a:xfrm>
        </p:spPr>
        <p:txBody>
          <a:bodyPr/>
          <a:lstStyle/>
          <a:p>
            <a:r>
              <a:rPr lang="en-US"/>
              <a:t>Click to edit Master title style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7289" y="544452"/>
            <a:ext cx="7025655" cy="5769103"/>
          </a:xfrm>
          <a:prstGeom prst="rect">
            <a:avLst/>
          </a:prstGeom>
        </p:spPr>
      </p:pic>
      <p:sp>
        <p:nvSpPr>
          <p:cNvPr id="6" name="Title 3"/>
          <p:cNvSpPr txBox="1">
            <a:spLocks/>
          </p:cNvSpPr>
          <p:nvPr/>
        </p:nvSpPr>
        <p:spPr>
          <a:xfrm rot="16200000">
            <a:off x="-2008779" y="2747179"/>
            <a:ext cx="6858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12500" dirty="0">
                <a:latin typeface="Trebuchet MS" panose="020B0603020202020204" pitchFamily="34" charset="0"/>
              </a:rPr>
              <a:t>Learning</a:t>
            </a:r>
          </a:p>
        </p:txBody>
      </p:sp>
      <p:sp>
        <p:nvSpPr>
          <p:cNvPr id="7" name="Slide Number Placeholder 2"/>
          <p:cNvSpPr>
            <a:spLocks noGrp="1"/>
          </p:cNvSpPr>
          <p:nvPr>
            <p:ph type="sldNum" sz="quarter" idx="10"/>
          </p:nvPr>
        </p:nvSpPr>
        <p:spPr>
          <a:xfrm>
            <a:off x="4724400" y="6356368"/>
            <a:ext cx="2743200" cy="365125"/>
          </a:xfrm>
        </p:spPr>
        <p:txBody>
          <a:bodyPr/>
          <a:lstStyle>
            <a:lvl1pPr algn="ctr">
              <a:defRPr/>
            </a:lvl1pPr>
          </a:lstStyle>
          <a:p>
            <a:fld id="{424507BD-4CA1-43FB-A2F0-444026E6E586}" type="slidenum">
              <a:rPr lang="en-US" smtClean="0"/>
              <a:pPr/>
              <a:t>‹#›</a:t>
            </a:fld>
            <a:endParaRPr lang="en-US"/>
          </a:p>
        </p:txBody>
      </p:sp>
    </p:spTree>
    <p:extLst>
      <p:ext uri="{BB962C8B-B14F-4D97-AF65-F5344CB8AC3E}">
        <p14:creationId xmlns:p14="http://schemas.microsoft.com/office/powerpoint/2010/main" val="1738550000"/>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ading Pagebreak">
    <p:spTree>
      <p:nvGrpSpPr>
        <p:cNvPr id="1" name=""/>
        <p:cNvGrpSpPr/>
        <p:nvPr/>
      </p:nvGrpSpPr>
      <p:grpSpPr>
        <a:xfrm>
          <a:off x="0" y="0"/>
          <a:ext cx="0" cy="0"/>
          <a:chOff x="0" y="0"/>
          <a:chExt cx="0" cy="0"/>
        </a:xfrm>
      </p:grpSpPr>
      <p:sp>
        <p:nvSpPr>
          <p:cNvPr id="2" name="Title 1"/>
          <p:cNvSpPr>
            <a:spLocks noGrp="1"/>
          </p:cNvSpPr>
          <p:nvPr>
            <p:ph type="title"/>
          </p:nvPr>
        </p:nvSpPr>
        <p:spPr>
          <a:xfrm>
            <a:off x="696685" y="-1626960"/>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24507BD-4CA1-43FB-A2F0-444026E6E586}" type="slidenum">
              <a:rPr lang="en-US" smtClean="0"/>
              <a:t>‹#›</a:t>
            </a:fld>
            <a:endParaRPr lang="en-US"/>
          </a:p>
        </p:txBody>
      </p:sp>
      <p:sp>
        <p:nvSpPr>
          <p:cNvPr id="5" name="Title 3"/>
          <p:cNvSpPr txBox="1">
            <a:spLocks/>
          </p:cNvSpPr>
          <p:nvPr/>
        </p:nvSpPr>
        <p:spPr>
          <a:xfrm rot="16200000">
            <a:off x="-2008779" y="2766222"/>
            <a:ext cx="6858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12500" dirty="0">
                <a:latin typeface="Trebuchet MS" panose="020B0603020202020204" pitchFamily="34" charset="0"/>
              </a:rPr>
              <a:t>Leading</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7280" y="544452"/>
            <a:ext cx="7025653" cy="5769103"/>
          </a:xfrm>
          <a:prstGeom prst="rect">
            <a:avLst/>
          </a:prstGeom>
        </p:spPr>
      </p:pic>
    </p:spTree>
    <p:extLst>
      <p:ext uri="{BB962C8B-B14F-4D97-AF65-F5344CB8AC3E}">
        <p14:creationId xmlns:p14="http://schemas.microsoft.com/office/powerpoint/2010/main" val="3901084035"/>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24507BD-4CA1-43FB-A2F0-444026E6E586}" type="slidenum">
              <a:rPr lang="en-US" smtClean="0"/>
              <a:t>‹#›</a:t>
            </a:fld>
            <a:endParaRPr lang="en-US"/>
          </a:p>
        </p:txBody>
      </p:sp>
    </p:spTree>
    <p:extLst>
      <p:ext uri="{BB962C8B-B14F-4D97-AF65-F5344CB8AC3E}">
        <p14:creationId xmlns:p14="http://schemas.microsoft.com/office/powerpoint/2010/main" val="2488142790"/>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ssion 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3537" y="872"/>
            <a:ext cx="9864931" cy="6856263"/>
          </a:xfrm>
          <a:prstGeom prst="rect">
            <a:avLst/>
          </a:prstGeom>
        </p:spPr>
      </p:pic>
      <p:sp>
        <p:nvSpPr>
          <p:cNvPr id="2" name="Title 1"/>
          <p:cNvSpPr>
            <a:spLocks noGrp="1"/>
          </p:cNvSpPr>
          <p:nvPr>
            <p:ph type="title" hasCustomPrompt="1"/>
          </p:nvPr>
        </p:nvSpPr>
        <p:spPr>
          <a:xfrm>
            <a:off x="5983941" y="2247732"/>
            <a:ext cx="4912659" cy="1325563"/>
          </a:xfrm>
        </p:spPr>
        <p:txBody>
          <a:bodyPr>
            <a:noAutofit/>
          </a:bodyPr>
          <a:lstStyle>
            <a:lvl1pPr algn="ctr">
              <a:defRPr sz="4000" b="1" baseline="0">
                <a:solidFill>
                  <a:schemeClr val="accent4">
                    <a:lumMod val="50000"/>
                  </a:schemeClr>
                </a:solidFill>
                <a:latin typeface="+mn-lt"/>
              </a:defRPr>
            </a:lvl1pPr>
          </a:lstStyle>
          <a:p>
            <a:r>
              <a:rPr lang="en-US" dirty="0"/>
              <a:t>Session Title</a:t>
            </a:r>
          </a:p>
        </p:txBody>
      </p:sp>
      <p:sp>
        <p:nvSpPr>
          <p:cNvPr id="3" name="Slide Number Placeholder 2"/>
          <p:cNvSpPr>
            <a:spLocks noGrp="1"/>
          </p:cNvSpPr>
          <p:nvPr>
            <p:ph type="sldNum" sz="quarter" idx="10"/>
          </p:nvPr>
        </p:nvSpPr>
        <p:spPr/>
        <p:txBody>
          <a:bodyPr/>
          <a:lstStyle/>
          <a:p>
            <a:fld id="{424507BD-4CA1-43FB-A2F0-444026E6E586}" type="slidenum">
              <a:rPr lang="en-US" smtClean="0"/>
              <a:t>‹#›</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Tree>
    <p:extLst>
      <p:ext uri="{BB962C8B-B14F-4D97-AF65-F5344CB8AC3E}">
        <p14:creationId xmlns:p14="http://schemas.microsoft.com/office/powerpoint/2010/main" val="3488810592"/>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724400" y="6356368"/>
            <a:ext cx="2743200" cy="365125"/>
          </a:xfrm>
        </p:spPr>
        <p:txBody>
          <a:bodyPr/>
          <a:lstStyle>
            <a:lvl1pPr algn="ctr">
              <a:defRPr/>
            </a:lvl1pPr>
          </a:lstStyle>
          <a:p>
            <a:fld id="{424507BD-4CA1-43FB-A2F0-444026E6E586}" type="slidenum">
              <a:rPr lang="en-US" smtClean="0"/>
              <a:pPr/>
              <a:t>‹#›</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713" y="107577"/>
            <a:ext cx="4188395" cy="2910992"/>
          </a:xfrm>
          <a:prstGeom prst="rect">
            <a:avLst/>
          </a:prstGeom>
        </p:spPr>
      </p:pic>
      <p:sp>
        <p:nvSpPr>
          <p:cNvPr id="6" name="Content Placeholder 2"/>
          <p:cNvSpPr>
            <a:spLocks noGrp="1"/>
          </p:cNvSpPr>
          <p:nvPr>
            <p:ph idx="1" hasCustomPrompt="1"/>
          </p:nvPr>
        </p:nvSpPr>
        <p:spPr>
          <a:xfrm>
            <a:off x="5311601" y="255495"/>
            <a:ext cx="6217023" cy="6239434"/>
          </a:xfrm>
        </p:spPr>
        <p:txBody>
          <a:bodyPr anchor="ctr">
            <a:normAutofit/>
          </a:bodyPr>
          <a:lstStyle>
            <a:lvl1pPr>
              <a:defRPr/>
            </a:lvl1pPr>
            <a:lvl2pPr>
              <a:defRPr sz="100">
                <a:latin typeface="+mn-lt"/>
              </a:defRPr>
            </a:lvl2pPr>
          </a:lstStyle>
          <a:p>
            <a:pPr lvl="1">
              <a:buFont typeface="Wingdings" panose="05000000000000000000" pitchFamily="2" charset="2"/>
              <a:buChar char="§"/>
            </a:pPr>
            <a:r>
              <a:rPr lang="en-US" sz="3200" dirty="0">
                <a:latin typeface="Lucida Bright" panose="02040602050505020304" pitchFamily="18" charset="0"/>
              </a:rPr>
              <a:t>Loving, Learning, Leading Agenda Here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
        <p:nvSpPr>
          <p:cNvPr id="8" name="Title 1"/>
          <p:cNvSpPr txBox="1">
            <a:spLocks/>
          </p:cNvSpPr>
          <p:nvPr/>
        </p:nvSpPr>
        <p:spPr>
          <a:xfrm>
            <a:off x="1909493" y="900309"/>
            <a:ext cx="232634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b="1" dirty="0">
                <a:solidFill>
                  <a:schemeClr val="accent4">
                    <a:lumMod val="50000"/>
                  </a:schemeClr>
                </a:solidFill>
                <a:latin typeface="+mj-lt"/>
              </a:rPr>
              <a:t>Agenda</a:t>
            </a:r>
          </a:p>
        </p:txBody>
      </p:sp>
    </p:spTree>
    <p:extLst>
      <p:ext uri="{BB962C8B-B14F-4D97-AF65-F5344CB8AC3E}">
        <p14:creationId xmlns:p14="http://schemas.microsoft.com/office/powerpoint/2010/main" val="3626777206"/>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Learnin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10818"/>
            <a:ext cx="9144000" cy="1151076"/>
          </a:xfrm>
        </p:spPr>
        <p:txBody>
          <a:bodyPr anchor="b"/>
          <a:lstStyle>
            <a:lvl1pPr algn="l">
              <a:defRPr sz="6000"/>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4724400" y="6341488"/>
            <a:ext cx="2743200" cy="365125"/>
          </a:xfrm>
        </p:spPr>
        <p:txBody>
          <a:bodyPr/>
          <a:lstStyle>
            <a:lvl1pPr algn="ctr">
              <a:defRPr/>
            </a:lvl1pPr>
          </a:lstStyle>
          <a:p>
            <a:fld id="{424507BD-4CA1-43FB-A2F0-444026E6E586}" type="slidenum">
              <a:rPr lang="en-US" smtClean="0"/>
              <a:pPr/>
              <a:t>‹#›</a:t>
            </a:fld>
            <a:endParaRPr lang="en-US" dirty="0"/>
          </a:p>
        </p:txBody>
      </p:sp>
      <p:sp>
        <p:nvSpPr>
          <p:cNvPr id="8" name="Picture Placeholder 7"/>
          <p:cNvSpPr>
            <a:spLocks noGrp="1"/>
          </p:cNvSpPr>
          <p:nvPr>
            <p:ph type="pic" sz="quarter" idx="13"/>
          </p:nvPr>
        </p:nvSpPr>
        <p:spPr>
          <a:xfrm>
            <a:off x="838200" y="1839810"/>
            <a:ext cx="2535237" cy="2119312"/>
          </a:xfrm>
          <a:effectLst>
            <a:outerShdw blurRad="50800" dist="38100" dir="2700000" algn="tl" rotWithShape="0">
              <a:prstClr val="black">
                <a:alpha val="40000"/>
              </a:prstClr>
            </a:outerShdw>
          </a:effectLst>
        </p:spPr>
        <p:txBody>
          <a:bodyPr>
            <a:normAutofit/>
          </a:bodyPr>
          <a:lstStyle>
            <a:lvl1pPr>
              <a:defRPr sz="3600"/>
            </a:lvl1pPr>
          </a:lstStyle>
          <a:p>
            <a:r>
              <a:rPr lang="en-US"/>
              <a:t>Click icon to add picture</a:t>
            </a:r>
            <a:endParaRPr lang="en-US"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4459" y="4923128"/>
            <a:ext cx="1901740" cy="156161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Tree>
    <p:extLst>
      <p:ext uri="{BB962C8B-B14F-4D97-AF65-F5344CB8AC3E}">
        <p14:creationId xmlns:p14="http://schemas.microsoft.com/office/powerpoint/2010/main" val="1200037097"/>
      </p:ext>
    </p:extLst>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verview Slide">
    <p:spTree>
      <p:nvGrpSpPr>
        <p:cNvPr id="1" name=""/>
        <p:cNvGrpSpPr/>
        <p:nvPr/>
      </p:nvGrpSpPr>
      <p:grpSpPr>
        <a:xfrm>
          <a:off x="0" y="0"/>
          <a:ext cx="0" cy="0"/>
          <a:chOff x="0" y="0"/>
          <a:chExt cx="0" cy="0"/>
        </a:xfrm>
      </p:grpSpPr>
      <p:sp>
        <p:nvSpPr>
          <p:cNvPr id="2" name="Title 1"/>
          <p:cNvSpPr>
            <a:spLocks noGrp="1"/>
          </p:cNvSpPr>
          <p:nvPr>
            <p:ph type="title"/>
          </p:nvPr>
        </p:nvSpPr>
        <p:spPr>
          <a:xfrm>
            <a:off x="479669" y="-2674082"/>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24507BD-4CA1-43FB-A2F0-444026E6E586}" type="slidenum">
              <a:rPr lang="en-US" smtClean="0"/>
              <a:t>‹#›</a:t>
            </a:fld>
            <a:endParaRPr lang="en-US"/>
          </a:p>
        </p:txBody>
      </p:sp>
      <p:sp>
        <p:nvSpPr>
          <p:cNvPr id="4" name="Rectangle 3"/>
          <p:cNvSpPr/>
          <p:nvPr/>
        </p:nvSpPr>
        <p:spPr>
          <a:xfrm>
            <a:off x="-101600" y="0"/>
            <a:ext cx="12293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1335" y="-2694129"/>
            <a:ext cx="11857124" cy="12242096"/>
            <a:chOff x="61333" y="-2694129"/>
            <a:chExt cx="11857124" cy="12242096"/>
          </a:xfrm>
        </p:grpSpPr>
        <p:sp>
          <p:nvSpPr>
            <p:cNvPr id="6" name="Oval 5"/>
            <p:cNvSpPr/>
            <p:nvPr/>
          </p:nvSpPr>
          <p:spPr>
            <a:xfrm rot="3385420">
              <a:off x="-131153" y="-2501643"/>
              <a:ext cx="12242096" cy="11857124"/>
            </a:xfrm>
            <a:prstGeom prst="ellipse">
              <a:avLst/>
            </a:prstGeom>
            <a:solidFill>
              <a:schemeClr val="tx1">
                <a:lumMod val="60000"/>
                <a:lumOff val="40000"/>
              </a:schemeClr>
            </a:solidFill>
            <a:ln>
              <a:noFill/>
            </a:ln>
            <a:effectLst>
              <a:outerShdw blurRad="50800" dist="38100" dir="18900000" algn="b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p:cNvSpPr txBox="1"/>
            <p:nvPr/>
          </p:nvSpPr>
          <p:spPr>
            <a:xfrm>
              <a:off x="8221717" y="3446308"/>
              <a:ext cx="2712201" cy="1138773"/>
            </a:xfrm>
            <a:prstGeom prst="rect">
              <a:avLst/>
            </a:prstGeom>
            <a:solidFill>
              <a:schemeClr val="tx1">
                <a:lumMod val="60000"/>
                <a:lumOff val="40000"/>
              </a:schemeClr>
            </a:solidFill>
          </p:spPr>
          <p:txBody>
            <a:bodyPr wrap="square" rtlCol="0">
              <a:spAutoFit/>
            </a:bodyPr>
            <a:lstStyle/>
            <a:p>
              <a:pPr lvl="0" algn="ctr">
                <a:defRPr/>
              </a:pPr>
              <a:r>
                <a:rPr lang="en-US" sz="3400" dirty="0">
                  <a:solidFill>
                    <a:srgbClr val="7995E0">
                      <a:lumMod val="50000"/>
                    </a:srgbClr>
                  </a:solidFill>
                  <a:effectLst>
                    <a:outerShdw blurRad="38100" dist="38100" dir="2700000" algn="tl">
                      <a:srgbClr val="000000">
                        <a:alpha val="43137"/>
                      </a:srgbClr>
                    </a:outerShdw>
                  </a:effectLst>
                </a:rPr>
                <a:t>Live into the </a:t>
              </a:r>
            </a:p>
            <a:p>
              <a:pPr lvl="0" algn="ctr">
                <a:defRPr/>
              </a:pPr>
              <a:r>
                <a:rPr lang="en-US" sz="3400" dirty="0">
                  <a:solidFill>
                    <a:srgbClr val="7995E0">
                      <a:lumMod val="50000"/>
                    </a:srgbClr>
                  </a:solidFill>
                  <a:effectLst>
                    <a:outerShdw blurRad="38100" dist="38100" dir="2700000" algn="tl">
                      <a:srgbClr val="000000">
                        <a:alpha val="43137"/>
                      </a:srgbClr>
                    </a:outerShdw>
                  </a:effectLst>
                </a:rPr>
                <a:t>L3 Culture</a:t>
              </a:r>
              <a:endParaRPr kumimoji="0" lang="en-US" sz="3400" b="0" i="0" u="none" strike="noStrike" kern="1200" cap="none" spc="0" normalizeH="0" baseline="0" noProof="0" dirty="0">
                <a:ln>
                  <a:noFill/>
                </a:ln>
                <a:solidFill>
                  <a:srgbClr val="7995E0">
                    <a:lumMod val="50000"/>
                  </a:srgbClr>
                </a:solidFill>
                <a:effectLst>
                  <a:outerShdw blurRad="38100" dist="38100" dir="2700000" algn="tl">
                    <a:srgbClr val="000000">
                      <a:alpha val="43137"/>
                    </a:srgbClr>
                  </a:outerShdw>
                </a:effectLst>
                <a:uLnTx/>
                <a:uFillTx/>
                <a:latin typeface="Agency FB"/>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8201" y="1118781"/>
              <a:ext cx="2839235" cy="2256826"/>
            </a:xfrm>
            <a:prstGeom prst="rect">
              <a:avLst/>
            </a:prstGeom>
            <a:solidFill>
              <a:schemeClr val="tx1">
                <a:lumMod val="60000"/>
                <a:lumOff val="40000"/>
              </a:schemeClr>
            </a:solidFill>
          </p:spPr>
        </p:pic>
      </p:grpSp>
      <p:grpSp>
        <p:nvGrpSpPr>
          <p:cNvPr id="9" name="Group 8"/>
          <p:cNvGrpSpPr/>
          <p:nvPr/>
        </p:nvGrpSpPr>
        <p:grpSpPr>
          <a:xfrm>
            <a:off x="-1362688" y="-486807"/>
            <a:ext cx="9267189" cy="9568072"/>
            <a:chOff x="-1362688" y="-486807"/>
            <a:chExt cx="9267189" cy="9568072"/>
          </a:xfrm>
        </p:grpSpPr>
        <p:sp>
          <p:nvSpPr>
            <p:cNvPr id="10" name="Oval 9"/>
            <p:cNvSpPr/>
            <p:nvPr/>
          </p:nvSpPr>
          <p:spPr>
            <a:xfrm rot="3385420">
              <a:off x="-1513129" y="-336366"/>
              <a:ext cx="9568072" cy="9267189"/>
            </a:xfrm>
            <a:prstGeom prst="ellipse">
              <a:avLst/>
            </a:prstGeom>
            <a:solidFill>
              <a:schemeClr val="tx2">
                <a:lumMod val="40000"/>
                <a:lumOff val="60000"/>
              </a:schemeClr>
            </a:solidFill>
            <a:ln>
              <a:noFill/>
            </a:ln>
            <a:effectLst>
              <a:outerShdw blurRad="50800" dist="38100" dir="18900000" algn="b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p:cNvSpPr txBox="1"/>
            <p:nvPr/>
          </p:nvSpPr>
          <p:spPr>
            <a:xfrm>
              <a:off x="4780946" y="4391602"/>
              <a:ext cx="2345583"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7995E0">
                      <a:lumMod val="50000"/>
                    </a:srgbClr>
                  </a:solidFill>
                  <a:effectLst>
                    <a:outerShdw blurRad="38100" dist="38100" dir="2700000" algn="tl">
                      <a:srgbClr val="000000">
                        <a:alpha val="43137"/>
                      </a:srgbClr>
                    </a:outerShdw>
                  </a:effectLst>
                  <a:uLnTx/>
                  <a:uFillTx/>
                  <a:ea typeface="+mn-ea"/>
                  <a:cs typeface="+mn-cs"/>
                </a:rPr>
                <a:t>Design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7995E0">
                      <a:lumMod val="50000"/>
                    </a:srgbClr>
                  </a:solidFill>
                  <a:effectLst>
                    <a:outerShdw blurRad="38100" dist="38100" dir="2700000" algn="tl">
                      <a:srgbClr val="000000">
                        <a:alpha val="43137"/>
                      </a:srgbClr>
                    </a:outerShdw>
                  </a:effectLst>
                  <a:uLnTx/>
                  <a:uFillTx/>
                  <a:ea typeface="+mn-ea"/>
                  <a:cs typeface="+mn-cs"/>
                </a:rPr>
                <a:t>Generative</a:t>
              </a:r>
              <a:r>
                <a:rPr kumimoji="0" lang="en-US" sz="3400" b="0" i="0" u="none" strike="noStrike" kern="1200" cap="none" spc="0" normalizeH="0" noProof="0" dirty="0">
                  <a:ln>
                    <a:noFill/>
                  </a:ln>
                  <a:solidFill>
                    <a:srgbClr val="7995E0">
                      <a:lumMod val="50000"/>
                    </a:srgbClr>
                  </a:solidFill>
                  <a:effectLst>
                    <a:outerShdw blurRad="38100" dist="38100" dir="2700000" algn="tl">
                      <a:srgbClr val="000000">
                        <a:alpha val="43137"/>
                      </a:srgbClr>
                    </a:outerShdw>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7995E0">
                      <a:lumMod val="50000"/>
                    </a:srgbClr>
                  </a:solidFill>
                  <a:effectLst>
                    <a:outerShdw blurRad="38100" dist="38100" dir="2700000" algn="tl">
                      <a:srgbClr val="000000">
                        <a:alpha val="43137"/>
                      </a:srgbClr>
                    </a:outerShdw>
                  </a:effectLst>
                  <a:uLnTx/>
                  <a:uFillTx/>
                  <a:ea typeface="+mn-ea"/>
                  <a:cs typeface="+mn-cs"/>
                </a:rPr>
                <a:t>System</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1238" y="2529768"/>
              <a:ext cx="1429800" cy="1833079"/>
            </a:xfrm>
            <a:prstGeom prst="rect">
              <a:avLst/>
            </a:prstGeom>
            <a:gradFill>
              <a:gsLst>
                <a:gs pos="98000">
                  <a:srgbClr val="ACBCE7"/>
                </a:gs>
                <a:gs pos="28000">
                  <a:srgbClr val="D7DFF3"/>
                </a:gs>
              </a:gsLst>
              <a:path path="circle">
                <a:fillToRect l="50000" t="50000" r="50000" b="50000"/>
              </a:path>
            </a:gradFill>
          </p:spPr>
        </p:pic>
      </p:grpSp>
      <p:sp>
        <p:nvSpPr>
          <p:cNvPr id="13" name="Rectangle 12"/>
          <p:cNvSpPr/>
          <p:nvPr/>
        </p:nvSpPr>
        <p:spPr>
          <a:xfrm>
            <a:off x="13" y="215900"/>
            <a:ext cx="5145711" cy="1612900"/>
          </a:xfrm>
          <a:prstGeom prst="rect">
            <a:avLst/>
          </a:prstGeom>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4" name="Group 13"/>
          <p:cNvGrpSpPr/>
          <p:nvPr/>
        </p:nvGrpSpPr>
        <p:grpSpPr>
          <a:xfrm>
            <a:off x="-818710" y="2405136"/>
            <a:ext cx="5288844" cy="5460561"/>
            <a:chOff x="-818710" y="2405118"/>
            <a:chExt cx="5288844" cy="5460561"/>
          </a:xfrm>
          <a:solidFill>
            <a:schemeClr val="bg1"/>
          </a:solidFill>
        </p:grpSpPr>
        <p:sp>
          <p:nvSpPr>
            <p:cNvPr id="15" name="Oval 14"/>
            <p:cNvSpPr/>
            <p:nvPr/>
          </p:nvSpPr>
          <p:spPr>
            <a:xfrm rot="3385420">
              <a:off x="-904569" y="2490977"/>
              <a:ext cx="5460561" cy="5288844"/>
            </a:xfrm>
            <a:prstGeom prst="ellipse">
              <a:avLst/>
            </a:prstGeom>
            <a:grpFill/>
            <a:ln>
              <a:solidFill>
                <a:schemeClr val="bg1"/>
              </a:solid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971" y="3995670"/>
              <a:ext cx="2033479" cy="1669787"/>
            </a:xfrm>
            <a:prstGeom prst="rect">
              <a:avLst/>
            </a:prstGeom>
            <a:grpFill/>
          </p:spPr>
        </p:pic>
        <p:sp>
          <p:nvSpPr>
            <p:cNvPr id="17" name="TextBox 16"/>
            <p:cNvSpPr txBox="1"/>
            <p:nvPr/>
          </p:nvSpPr>
          <p:spPr>
            <a:xfrm>
              <a:off x="380513" y="5665457"/>
              <a:ext cx="2890395" cy="61555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7995E0">
                      <a:lumMod val="50000"/>
                    </a:srgbClr>
                  </a:solidFill>
                  <a:effectLst>
                    <a:outerShdw blurRad="38100" dist="38100" dir="2700000" algn="tl">
                      <a:srgbClr val="000000">
                        <a:alpha val="43137"/>
                      </a:srgbClr>
                    </a:outerShdw>
                  </a:effectLst>
                  <a:uLnTx/>
                  <a:uFillTx/>
                  <a:ea typeface="+mn-ea"/>
                  <a:cs typeface="+mn-cs"/>
                </a:rPr>
                <a:t>Build a Team</a:t>
              </a:r>
            </a:p>
          </p:txBody>
        </p:sp>
      </p:grpSp>
      <p:grpSp>
        <p:nvGrpSpPr>
          <p:cNvPr id="18" name="Group 17"/>
          <p:cNvGrpSpPr/>
          <p:nvPr/>
        </p:nvGrpSpPr>
        <p:grpSpPr>
          <a:xfrm>
            <a:off x="13" y="15"/>
            <a:ext cx="5145711" cy="1703221"/>
            <a:chOff x="1480930" y="307507"/>
            <a:chExt cx="5145711" cy="1703221"/>
          </a:xfrm>
        </p:grpSpPr>
        <p:sp>
          <p:nvSpPr>
            <p:cNvPr id="19" name="Title 1"/>
            <p:cNvSpPr txBox="1">
              <a:spLocks/>
            </p:cNvSpPr>
            <p:nvPr/>
          </p:nvSpPr>
          <p:spPr>
            <a:xfrm>
              <a:off x="1480930" y="307507"/>
              <a:ext cx="5145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06294"/>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995E0">
                      <a:lumMod val="50000"/>
                    </a:srgbClr>
                  </a:solidFill>
                  <a:effectLst>
                    <a:outerShdw blurRad="38100" dist="38100" dir="2700000" algn="tl">
                      <a:srgbClr val="000000">
                        <a:alpha val="43137"/>
                      </a:srgbClr>
                    </a:outerShdw>
                  </a:effectLst>
                  <a:uLnTx/>
                  <a:uFillTx/>
                  <a:ea typeface="+mj-ea"/>
                  <a:cs typeface="+mj-cs"/>
                </a:rPr>
                <a:t>This ministry team will…</a:t>
              </a:r>
            </a:p>
          </p:txBody>
        </p:sp>
        <p:sp>
          <p:nvSpPr>
            <p:cNvPr id="20" name="TextBox 19"/>
            <p:cNvSpPr txBox="1"/>
            <p:nvPr/>
          </p:nvSpPr>
          <p:spPr>
            <a:xfrm>
              <a:off x="1616863" y="1102937"/>
              <a:ext cx="487384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7995E0">
                      <a:lumMod val="50000"/>
                    </a:srgbClr>
                  </a:solidFill>
                  <a:effectLst>
                    <a:outerShdw blurRad="38100" dist="38100" dir="2700000" algn="tl">
                      <a:srgbClr val="000000">
                        <a:alpha val="43137"/>
                      </a:srgbClr>
                    </a:outerShdw>
                  </a:effectLst>
                  <a:uLnTx/>
                  <a:uFillTx/>
                </a:rPr>
                <a:t>Develop a New Environment </a:t>
              </a:r>
            </a:p>
          </p:txBody>
        </p:sp>
        <p:sp>
          <p:nvSpPr>
            <p:cNvPr id="21" name="Rectangle 20"/>
            <p:cNvSpPr/>
            <p:nvPr/>
          </p:nvSpPr>
          <p:spPr>
            <a:xfrm>
              <a:off x="1866975" y="1610618"/>
              <a:ext cx="4111402"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506294"/>
                  </a:solidFill>
                  <a:effectLst/>
                  <a:uLnTx/>
                  <a:uFillTx/>
                </a:rPr>
                <a:t>for being and making disciples</a:t>
              </a:r>
            </a:p>
          </p:txBody>
        </p:sp>
      </p:grpSp>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22161" y="5984493"/>
            <a:ext cx="1088139" cy="743714"/>
          </a:xfrm>
          <a:prstGeom prst="rect">
            <a:avLst/>
          </a:prstGeom>
        </p:spPr>
      </p:pic>
      <p:sp>
        <p:nvSpPr>
          <p:cNvPr id="23" name="Slide Number Placeholder 2"/>
          <p:cNvSpPr txBox="1">
            <a:spLocks/>
          </p:cNvSpPr>
          <p:nvPr/>
        </p:nvSpPr>
        <p:spPr>
          <a:xfrm>
            <a:off x="4724400" y="6356368"/>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4507BD-4CA1-43FB-A2F0-444026E6E586}" type="slidenum">
              <a:rPr lang="en-US" smtClean="0"/>
              <a:pPr/>
              <a:t>‹#›</a:t>
            </a:fld>
            <a:endParaRPr lang="en-US" dirty="0"/>
          </a:p>
        </p:txBody>
      </p:sp>
    </p:spTree>
    <p:extLst>
      <p:ext uri="{BB962C8B-B14F-4D97-AF65-F5344CB8AC3E}">
        <p14:creationId xmlns:p14="http://schemas.microsoft.com/office/powerpoint/2010/main" val="245728540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2000"/>
                                        <p:tgtEl>
                                          <p:spTgt spid="14"/>
                                        </p:tgtEl>
                                      </p:cBhvr>
                                    </p:animEffect>
                                  </p:childTnLst>
                                </p:cTn>
                              </p:par>
                              <p:par>
                                <p:cTn id="8" presetID="6" presetClass="entr" presetSubtype="3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2000"/>
                                        <p:tgtEl>
                                          <p:spTgt spid="9"/>
                                        </p:tgtEl>
                                      </p:cBhvr>
                                    </p:animEffect>
                                  </p:childTnLst>
                                </p:cTn>
                              </p:par>
                              <p:par>
                                <p:cTn id="11" presetID="6" presetClass="entr" presetSubtype="3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out)">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rmation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724400" y="6356368"/>
            <a:ext cx="2743200" cy="365125"/>
          </a:xfrm>
        </p:spPr>
        <p:txBody>
          <a:bodyPr/>
          <a:lstStyle>
            <a:lvl1pPr algn="ctr">
              <a:defRPr/>
            </a:lvl1pPr>
          </a:lstStyle>
          <a:p>
            <a:fld id="{424507BD-4CA1-43FB-A2F0-444026E6E586}" type="slidenum">
              <a:rPr lang="en-US" smtClean="0"/>
              <a:pPr/>
              <a:t>‹#›</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0339" y="1473103"/>
            <a:ext cx="7551463" cy="5248372"/>
          </a:xfrm>
          <a:prstGeom prst="rect">
            <a:avLst/>
          </a:prstGeom>
        </p:spPr>
      </p:pic>
      <p:sp>
        <p:nvSpPr>
          <p:cNvPr id="7" name="Rectangle 2"/>
          <p:cNvSpPr txBox="1">
            <a:spLocks noChangeArrowheads="1"/>
          </p:cNvSpPr>
          <p:nvPr/>
        </p:nvSpPr>
        <p:spPr>
          <a:xfrm>
            <a:off x="1040377" y="274931"/>
            <a:ext cx="95290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4800" dirty="0">
                <a:solidFill>
                  <a:srgbClr val="506294"/>
                </a:solidFill>
                <a:latin typeface="+mj-lt"/>
              </a:rPr>
              <a:t>Formation Question</a:t>
            </a:r>
          </a:p>
        </p:txBody>
      </p:sp>
      <p:sp>
        <p:nvSpPr>
          <p:cNvPr id="11" name="Rectangle 10"/>
          <p:cNvSpPr/>
          <p:nvPr/>
        </p:nvSpPr>
        <p:spPr>
          <a:xfrm>
            <a:off x="3973289" y="3132730"/>
            <a:ext cx="7521387" cy="1754327"/>
          </a:xfrm>
          <a:prstGeom prst="rect">
            <a:avLst/>
          </a:prstGeom>
        </p:spPr>
        <p:txBody>
          <a:bodyPr wrap="square">
            <a:spAutoFit/>
          </a:bodyPr>
          <a:lstStyle/>
          <a:p>
            <a:pPr marL="0" indent="0">
              <a:lnSpc>
                <a:spcPct val="100000"/>
              </a:lnSpc>
              <a:spcBef>
                <a:spcPts val="0"/>
              </a:spcBef>
              <a:buNone/>
              <a:defRPr/>
            </a:pPr>
            <a:r>
              <a:rPr lang="en-US" sz="3600" dirty="0">
                <a:solidFill>
                  <a:srgbClr val="506294"/>
                </a:solidFill>
              </a:rPr>
              <a:t>What action(s) do I intend to take to help me more fully abide in Jesus Christ?</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Tree>
    <p:extLst>
      <p:ext uri="{BB962C8B-B14F-4D97-AF65-F5344CB8AC3E}">
        <p14:creationId xmlns:p14="http://schemas.microsoft.com/office/powerpoint/2010/main" val="3297470785"/>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lory Sighting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658" y="-1"/>
            <a:ext cx="12257315" cy="6858001"/>
          </a:xfrm>
          <a:prstGeom prst="rect">
            <a:avLst/>
          </a:prstGeom>
        </p:spPr>
      </p:pic>
      <p:sp>
        <p:nvSpPr>
          <p:cNvPr id="5" name="Rectangle 4"/>
          <p:cNvSpPr/>
          <p:nvPr/>
        </p:nvSpPr>
        <p:spPr>
          <a:xfrm>
            <a:off x="5529945" y="479450"/>
            <a:ext cx="5736771" cy="3416320"/>
          </a:xfrm>
          <a:prstGeom prst="rect">
            <a:avLst/>
          </a:prstGeom>
        </p:spPr>
        <p:txBody>
          <a:bodyPr wrap="square">
            <a:spAutoFit/>
          </a:bodyPr>
          <a:lstStyle/>
          <a:p>
            <a:r>
              <a:rPr lang="en-US" sz="3600" dirty="0">
                <a:solidFill>
                  <a:schemeClr val="accent6">
                    <a:lumMod val="75000"/>
                    <a:lumOff val="25000"/>
                  </a:schemeClr>
                </a:solidFill>
                <a:effectLst>
                  <a:outerShdw blurRad="38100" dist="38100" dir="2700000" algn="tl">
                    <a:srgbClr val="000000">
                      <a:alpha val="43137"/>
                    </a:srgbClr>
                  </a:outerShdw>
                </a:effectLst>
              </a:rPr>
              <a:t>“The glory that you have given me I have given them, so that they may be one, as we are one.” </a:t>
            </a:r>
          </a:p>
          <a:p>
            <a:endParaRPr lang="en-US" sz="3600" dirty="0">
              <a:solidFill>
                <a:schemeClr val="accent6">
                  <a:lumMod val="75000"/>
                  <a:lumOff val="25000"/>
                </a:schemeClr>
              </a:solidFill>
              <a:effectLst>
                <a:outerShdw blurRad="38100" dist="38100" dir="2700000" algn="tl">
                  <a:srgbClr val="000000">
                    <a:alpha val="43137"/>
                  </a:srgbClr>
                </a:outerShdw>
              </a:effectLst>
            </a:endParaRPr>
          </a:p>
          <a:p>
            <a:pPr algn="r"/>
            <a:r>
              <a:rPr lang="en-US" sz="3600" dirty="0">
                <a:solidFill>
                  <a:schemeClr val="accent6">
                    <a:lumMod val="75000"/>
                    <a:lumOff val="25000"/>
                  </a:schemeClr>
                </a:solidFill>
                <a:effectLst>
                  <a:outerShdw blurRad="38100" dist="38100" dir="2700000" algn="tl">
                    <a:srgbClr val="000000">
                      <a:alpha val="43137"/>
                    </a:srgbClr>
                  </a:outerShdw>
                </a:effectLst>
              </a:rPr>
              <a:t>John 17:22</a:t>
            </a:r>
          </a:p>
        </p:txBody>
      </p:sp>
      <p:sp>
        <p:nvSpPr>
          <p:cNvPr id="6" name="Rectangle 5"/>
          <p:cNvSpPr/>
          <p:nvPr/>
        </p:nvSpPr>
        <p:spPr>
          <a:xfrm>
            <a:off x="831837" y="5233572"/>
            <a:ext cx="9187431" cy="769441"/>
          </a:xfrm>
          <a:prstGeom prst="rect">
            <a:avLst/>
          </a:prstGeom>
        </p:spPr>
        <p:txBody>
          <a:bodyPr wrap="none">
            <a:spAutoFit/>
          </a:bodyPr>
          <a:lstStyle/>
          <a:p>
            <a:r>
              <a:rPr lang="en-US" sz="4400" b="1" dirty="0">
                <a:solidFill>
                  <a:schemeClr val="bg1"/>
                </a:solidFill>
                <a:effectLst>
                  <a:outerShdw blurRad="38100" dist="38100" dir="2700000" algn="tl">
                    <a:srgbClr val="000000">
                      <a:alpha val="43137"/>
                    </a:srgbClr>
                  </a:outerShdw>
                </a:effectLst>
              </a:rPr>
              <a:t>Where have you seen God’s glory?</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66833" y="5631138"/>
            <a:ext cx="1088139" cy="743714"/>
          </a:xfrm>
          <a:prstGeom prst="rect">
            <a:avLst/>
          </a:prstGeom>
        </p:spPr>
      </p:pic>
      <p:sp>
        <p:nvSpPr>
          <p:cNvPr id="8" name="Slide Number Placeholder 2"/>
          <p:cNvSpPr>
            <a:spLocks noGrp="1"/>
          </p:cNvSpPr>
          <p:nvPr>
            <p:ph type="sldNum" sz="quarter" idx="10"/>
          </p:nvPr>
        </p:nvSpPr>
        <p:spPr>
          <a:xfrm>
            <a:off x="4724400" y="6356368"/>
            <a:ext cx="2743200" cy="365125"/>
          </a:xfrm>
        </p:spPr>
        <p:txBody>
          <a:bodyPr/>
          <a:lstStyle>
            <a:lvl1pPr algn="ctr">
              <a:defRPr/>
            </a:lvl1pPr>
          </a:lstStyle>
          <a:p>
            <a:fld id="{424507BD-4CA1-43FB-A2F0-444026E6E586}" type="slidenum">
              <a:rPr lang="en-US" smtClean="0"/>
              <a:pPr/>
              <a:t>‹#›</a:t>
            </a:fld>
            <a:endParaRPr lang="en-US" dirty="0"/>
          </a:p>
        </p:txBody>
      </p:sp>
    </p:spTree>
    <p:extLst>
      <p:ext uri="{BB962C8B-B14F-4D97-AF65-F5344CB8AC3E}">
        <p14:creationId xmlns:p14="http://schemas.microsoft.com/office/powerpoint/2010/main" val="1412434527"/>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munication Questions">
    <p:spTree>
      <p:nvGrpSpPr>
        <p:cNvPr id="1" name=""/>
        <p:cNvGrpSpPr/>
        <p:nvPr/>
      </p:nvGrpSpPr>
      <p:grpSpPr>
        <a:xfrm>
          <a:off x="0" y="0"/>
          <a:ext cx="0" cy="0"/>
          <a:chOff x="0" y="0"/>
          <a:chExt cx="0" cy="0"/>
        </a:xfrm>
      </p:grpSpPr>
      <p:sp>
        <p:nvSpPr>
          <p:cNvPr id="2" name="Title 1"/>
          <p:cNvSpPr>
            <a:spLocks noGrp="1"/>
          </p:cNvSpPr>
          <p:nvPr>
            <p:ph type="title"/>
          </p:nvPr>
        </p:nvSpPr>
        <p:spPr>
          <a:xfrm>
            <a:off x="762000" y="-1496332"/>
            <a:ext cx="10515600" cy="1325563"/>
          </a:xfrm>
        </p:spPr>
        <p:txBody>
          <a:bodyPr/>
          <a:lstStyle/>
          <a:p>
            <a:r>
              <a:rPr lang="en-US"/>
              <a:t>Click to edit Master title style</a:t>
            </a:r>
          </a:p>
        </p:txBody>
      </p:sp>
      <p:sp>
        <p:nvSpPr>
          <p:cNvPr id="4" name="Title 1"/>
          <p:cNvSpPr txBox="1">
            <a:spLocks/>
          </p:cNvSpPr>
          <p:nvPr/>
        </p:nvSpPr>
        <p:spPr>
          <a:xfrm>
            <a:off x="838200" y="59827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4400" b="1">
                <a:latin typeface="+mn-lt"/>
              </a:rPr>
              <a:t>Communication questions</a:t>
            </a:r>
            <a:br>
              <a:rPr lang="en-US" sz="4400" b="1">
                <a:latin typeface="+mn-lt"/>
              </a:rPr>
            </a:br>
            <a:r>
              <a:rPr lang="en-US" sz="4400" b="1">
                <a:latin typeface="+mn-lt"/>
              </a:rPr>
              <a:t>at the end of each meeting:</a:t>
            </a:r>
            <a:endParaRPr lang="en-US" sz="4400" b="1" dirty="0">
              <a:latin typeface="+mn-lt"/>
            </a:endParaRPr>
          </a:p>
        </p:txBody>
      </p:sp>
      <p:sp>
        <p:nvSpPr>
          <p:cNvPr id="6" name="Rectangle 5"/>
          <p:cNvSpPr/>
          <p:nvPr/>
        </p:nvSpPr>
        <p:spPr>
          <a:xfrm>
            <a:off x="1548611" y="3039887"/>
            <a:ext cx="8305800" cy="923330"/>
          </a:xfrm>
          <a:prstGeom prst="rect">
            <a:avLst/>
          </a:prstGeom>
        </p:spPr>
        <p:txBody>
          <a:bodyPr wrap="square">
            <a:spAutoFit/>
          </a:bodyPr>
          <a:lstStyle/>
          <a:p>
            <a:pPr marL="457200" indent="-457200">
              <a:buFont typeface="Wingdings" panose="05000000000000000000" pitchFamily="2" charset="2"/>
              <a:buChar char="§"/>
            </a:pPr>
            <a:r>
              <a:rPr lang="en-US" sz="3600" dirty="0">
                <a:cs typeface="Verdana"/>
              </a:rPr>
              <a:t>To whom will we communicate?</a:t>
            </a:r>
            <a:r>
              <a:rPr lang="en-US" dirty="0">
                <a:latin typeface="Verdana"/>
                <a:cs typeface="Verdana"/>
              </a:rPr>
              <a:t/>
            </a:r>
            <a:br>
              <a:rPr lang="en-US" dirty="0">
                <a:latin typeface="Verdana"/>
                <a:cs typeface="Verdana"/>
              </a:rPr>
            </a:br>
            <a:endParaRPr lang="en-US" dirty="0">
              <a:latin typeface="Verdana"/>
              <a:cs typeface="Verdana"/>
            </a:endParaRPr>
          </a:p>
        </p:txBody>
      </p:sp>
      <p:sp>
        <p:nvSpPr>
          <p:cNvPr id="7" name="Rectangle 6"/>
          <p:cNvSpPr/>
          <p:nvPr/>
        </p:nvSpPr>
        <p:spPr>
          <a:xfrm>
            <a:off x="2068188" y="3814457"/>
            <a:ext cx="6775573" cy="646331"/>
          </a:xfrm>
          <a:prstGeom prst="rect">
            <a:avLst/>
          </a:prstGeom>
        </p:spPr>
        <p:txBody>
          <a:bodyPr wrap="square">
            <a:spAutoFit/>
          </a:bodyPr>
          <a:lstStyle/>
          <a:p>
            <a:pPr marL="457200" lvl="0" indent="-457200">
              <a:buFont typeface="Wingdings" panose="05000000000000000000" pitchFamily="2" charset="2"/>
              <a:buChar char="§"/>
            </a:pPr>
            <a:r>
              <a:rPr lang="en-US" sz="3600" dirty="0">
                <a:cs typeface="Verdana"/>
              </a:rPr>
              <a:t>Which method for whom? </a:t>
            </a:r>
          </a:p>
        </p:txBody>
      </p:sp>
      <p:sp>
        <p:nvSpPr>
          <p:cNvPr id="8" name="Rectangle 7"/>
          <p:cNvSpPr/>
          <p:nvPr/>
        </p:nvSpPr>
        <p:spPr>
          <a:xfrm>
            <a:off x="2708213" y="4583902"/>
            <a:ext cx="8645587" cy="646331"/>
          </a:xfrm>
          <a:prstGeom prst="rect">
            <a:avLst/>
          </a:prstGeom>
        </p:spPr>
        <p:txBody>
          <a:bodyPr wrap="square">
            <a:spAutoFit/>
          </a:bodyPr>
          <a:lstStyle/>
          <a:p>
            <a:pPr marL="457200" lvl="0" indent="-457200">
              <a:buFont typeface="Wingdings" panose="05000000000000000000" pitchFamily="2" charset="2"/>
              <a:buChar char="§"/>
            </a:pPr>
            <a:r>
              <a:rPr lang="en-US" sz="3600" dirty="0">
                <a:cs typeface="Verdana"/>
              </a:rPr>
              <a:t>Who is going to do what by when? </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
        <p:nvSpPr>
          <p:cNvPr id="10" name="Slide Number Placeholder 2"/>
          <p:cNvSpPr>
            <a:spLocks noGrp="1"/>
          </p:cNvSpPr>
          <p:nvPr>
            <p:ph type="sldNum" sz="quarter" idx="10"/>
          </p:nvPr>
        </p:nvSpPr>
        <p:spPr>
          <a:xfrm>
            <a:off x="4724400" y="6356368"/>
            <a:ext cx="2743200" cy="365125"/>
          </a:xfrm>
        </p:spPr>
        <p:txBody>
          <a:bodyPr/>
          <a:lstStyle>
            <a:lvl1pPr algn="ctr">
              <a:defRPr/>
            </a:lvl1pPr>
          </a:lstStyle>
          <a:p>
            <a:fld id="{424507BD-4CA1-43FB-A2F0-444026E6E586}" type="slidenum">
              <a:rPr lang="en-US" smtClean="0"/>
              <a:pPr/>
              <a:t>‹#›</a:t>
            </a:fld>
            <a:endParaRPr lang="en-US" dirty="0"/>
          </a:p>
        </p:txBody>
      </p:sp>
      <p:sp>
        <p:nvSpPr>
          <p:cNvPr id="3" name="Rectangle 2"/>
          <p:cNvSpPr/>
          <p:nvPr/>
        </p:nvSpPr>
        <p:spPr>
          <a:xfrm>
            <a:off x="1094123" y="2365166"/>
            <a:ext cx="7071167" cy="646331"/>
          </a:xfrm>
          <a:prstGeom prst="rect">
            <a:avLst/>
          </a:prstGeom>
        </p:spPr>
        <p:txBody>
          <a:bodyPr wrap="none">
            <a:spAutoFit/>
          </a:bodyPr>
          <a:lstStyle/>
          <a:p>
            <a:pPr marL="457200" lvl="0" indent="-457200">
              <a:buFont typeface="Wingdings" panose="05000000000000000000" pitchFamily="2" charset="2"/>
              <a:buChar char="§"/>
            </a:pPr>
            <a:r>
              <a:rPr lang="en-US" sz="3600" dirty="0">
                <a:cs typeface="Verdana"/>
              </a:rPr>
              <a:t>What’s the message for others?</a:t>
            </a:r>
            <a:endParaRPr lang="en-US" sz="3600" dirty="0">
              <a:solidFill>
                <a:schemeClr val="bg2"/>
              </a:solidFill>
              <a:cs typeface="Verdana"/>
            </a:endParaRPr>
          </a:p>
        </p:txBody>
      </p:sp>
    </p:spTree>
    <p:extLst>
      <p:ext uri="{BB962C8B-B14F-4D97-AF65-F5344CB8AC3E}">
        <p14:creationId xmlns:p14="http://schemas.microsoft.com/office/powerpoint/2010/main" val="328291512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omework Slide">
    <p:spTree>
      <p:nvGrpSpPr>
        <p:cNvPr id="1" name=""/>
        <p:cNvGrpSpPr/>
        <p:nvPr/>
      </p:nvGrpSpPr>
      <p:grpSpPr>
        <a:xfrm>
          <a:off x="0" y="0"/>
          <a:ext cx="0" cy="0"/>
          <a:chOff x="0" y="0"/>
          <a:chExt cx="0" cy="0"/>
        </a:xfrm>
      </p:grpSpPr>
      <p:sp>
        <p:nvSpPr>
          <p:cNvPr id="8" name="Rectangle 7"/>
          <p:cNvSpPr/>
          <p:nvPr/>
        </p:nvSpPr>
        <p:spPr>
          <a:xfrm>
            <a:off x="201707" y="5768788"/>
            <a:ext cx="1425388" cy="968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44" y="3669744"/>
            <a:ext cx="4212223" cy="3174810"/>
          </a:xfrm>
          <a:prstGeom prst="rect">
            <a:avLst/>
          </a:prstGeom>
        </p:spPr>
      </p:pic>
      <p:sp>
        <p:nvSpPr>
          <p:cNvPr id="10" name="Content Placeholder 3"/>
          <p:cNvSpPr>
            <a:spLocks noGrp="1"/>
          </p:cNvSpPr>
          <p:nvPr>
            <p:ph idx="1" hasCustomPrompt="1"/>
          </p:nvPr>
        </p:nvSpPr>
        <p:spPr>
          <a:xfrm>
            <a:off x="4665307" y="379495"/>
            <a:ext cx="6725816" cy="6099017"/>
          </a:xfrm>
        </p:spPr>
        <p:txBody>
          <a:bodyPr anchor="ctr">
            <a:normAutofit/>
          </a:bodyPr>
          <a:lstStyle>
            <a:lvl1pPr>
              <a:defRPr baseline="0"/>
            </a:lvl1pPr>
          </a:lstStyle>
          <a:p>
            <a:pPr>
              <a:buFont typeface="Wingdings" panose="05000000000000000000" pitchFamily="2" charset="2"/>
              <a:buChar char="§"/>
            </a:pPr>
            <a:r>
              <a:rPr lang="en-US" dirty="0"/>
              <a:t>Put Homework Here	</a:t>
            </a:r>
            <a:endParaRPr lang="en-US" dirty="0">
              <a:solidFill>
                <a:srgbClr val="EEFA02"/>
              </a:solidFill>
            </a:endParaRPr>
          </a:p>
          <a:p>
            <a:pPr>
              <a:buFont typeface="Wingdings" panose="05000000000000000000" pitchFamily="2" charset="2"/>
              <a:buChar char="§"/>
            </a:pPr>
            <a:endParaRPr lang="en-US" sz="3600" dirty="0">
              <a:latin typeface="Agency FB" panose="020B0503020202020204"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4197" y="5837650"/>
            <a:ext cx="1088139" cy="743714"/>
          </a:xfrm>
          <a:prstGeom prst="rect">
            <a:avLst/>
          </a:prstGeom>
        </p:spPr>
      </p:pic>
      <p:sp>
        <p:nvSpPr>
          <p:cNvPr id="13" name="Slide Number Placeholder 2"/>
          <p:cNvSpPr>
            <a:spLocks noGrp="1"/>
          </p:cNvSpPr>
          <p:nvPr>
            <p:ph type="sldNum" sz="quarter" idx="10"/>
          </p:nvPr>
        </p:nvSpPr>
        <p:spPr>
          <a:xfrm>
            <a:off x="4724400" y="6356368"/>
            <a:ext cx="2743200" cy="365125"/>
          </a:xfrm>
        </p:spPr>
        <p:txBody>
          <a:bodyPr/>
          <a:lstStyle>
            <a:lvl1pPr algn="ctr">
              <a:defRPr/>
            </a:lvl1pPr>
          </a:lstStyle>
          <a:p>
            <a:fld id="{424507BD-4CA1-43FB-A2F0-444026E6E586}" type="slidenum">
              <a:rPr lang="en-US" smtClean="0"/>
              <a:pPr/>
              <a:t>‹#›</a:t>
            </a:fld>
            <a:endParaRPr lang="en-US" dirty="0"/>
          </a:p>
        </p:txBody>
      </p:sp>
      <p:sp>
        <p:nvSpPr>
          <p:cNvPr id="14" name="Title 2"/>
          <p:cNvSpPr txBox="1">
            <a:spLocks/>
          </p:cNvSpPr>
          <p:nvPr/>
        </p:nvSpPr>
        <p:spPr>
          <a:xfrm>
            <a:off x="755426" y="4985724"/>
            <a:ext cx="304333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4400" b="1" dirty="0">
                <a:solidFill>
                  <a:schemeClr val="accent4">
                    <a:lumMod val="50000"/>
                  </a:schemeClr>
                </a:solidFill>
                <a:latin typeface="+mj-lt"/>
              </a:rPr>
              <a:t>Homework</a:t>
            </a:r>
          </a:p>
        </p:txBody>
      </p:sp>
    </p:spTree>
    <p:extLst>
      <p:ext uri="{BB962C8B-B14F-4D97-AF65-F5344CB8AC3E}">
        <p14:creationId xmlns:p14="http://schemas.microsoft.com/office/powerpoint/2010/main" val="1001341190"/>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edule">
    <p:spTree>
      <p:nvGrpSpPr>
        <p:cNvPr id="1" name=""/>
        <p:cNvGrpSpPr/>
        <p:nvPr/>
      </p:nvGrpSpPr>
      <p:grpSpPr>
        <a:xfrm>
          <a:off x="0" y="0"/>
          <a:ext cx="0" cy="0"/>
          <a:chOff x="0" y="0"/>
          <a:chExt cx="0" cy="0"/>
        </a:xfrm>
      </p:grpSpPr>
      <p:sp>
        <p:nvSpPr>
          <p:cNvPr id="4" name="Rectangle 3"/>
          <p:cNvSpPr/>
          <p:nvPr/>
        </p:nvSpPr>
        <p:spPr>
          <a:xfrm>
            <a:off x="215155" y="5809129"/>
            <a:ext cx="135815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893" y="3669744"/>
            <a:ext cx="4405289" cy="3174810"/>
          </a:xfrm>
          <a:prstGeom prst="rect">
            <a:avLst/>
          </a:prstGeom>
        </p:spPr>
      </p:pic>
      <p:sp>
        <p:nvSpPr>
          <p:cNvPr id="7" name="Content Placeholder 3"/>
          <p:cNvSpPr>
            <a:spLocks noGrp="1"/>
          </p:cNvSpPr>
          <p:nvPr>
            <p:ph idx="1" hasCustomPrompt="1"/>
          </p:nvPr>
        </p:nvSpPr>
        <p:spPr>
          <a:xfrm>
            <a:off x="4665307" y="416083"/>
            <a:ext cx="6725816" cy="1962604"/>
          </a:xfrm>
        </p:spPr>
        <p:txBody>
          <a:bodyPr>
            <a:normAutofit/>
          </a:bodyPr>
          <a:lstStyle>
            <a:lvl1pPr>
              <a:defRPr>
                <a:latin typeface="+mn-lt"/>
              </a:defRPr>
            </a:lvl1pPr>
          </a:lstStyle>
          <a:p>
            <a:pPr>
              <a:buFont typeface="Wingdings" panose="05000000000000000000" pitchFamily="2" charset="2"/>
              <a:buChar char="§"/>
            </a:pPr>
            <a:r>
              <a:rPr lang="en-US" sz="3600" dirty="0">
                <a:latin typeface="Agency FB" panose="020B0503020202020204" pitchFamily="34" charset="0"/>
              </a:rPr>
              <a:t>Put Schedule Here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4197" y="5837650"/>
            <a:ext cx="1088139" cy="743714"/>
          </a:xfrm>
          <a:prstGeom prst="rect">
            <a:avLst/>
          </a:prstGeom>
        </p:spPr>
      </p:pic>
      <p:sp>
        <p:nvSpPr>
          <p:cNvPr id="9" name="Slide Number Placeholder 2"/>
          <p:cNvSpPr>
            <a:spLocks noGrp="1"/>
          </p:cNvSpPr>
          <p:nvPr>
            <p:ph type="sldNum" sz="quarter" idx="10"/>
          </p:nvPr>
        </p:nvSpPr>
        <p:spPr>
          <a:xfrm>
            <a:off x="4724400" y="6356368"/>
            <a:ext cx="2743200" cy="365125"/>
          </a:xfrm>
        </p:spPr>
        <p:txBody>
          <a:bodyPr/>
          <a:lstStyle>
            <a:lvl1pPr algn="ctr">
              <a:defRPr/>
            </a:lvl1pPr>
          </a:lstStyle>
          <a:p>
            <a:fld id="{424507BD-4CA1-43FB-A2F0-444026E6E586}" type="slidenum">
              <a:rPr lang="en-US" smtClean="0"/>
              <a:pPr/>
              <a:t>‹#›</a:t>
            </a:fld>
            <a:endParaRPr lang="en-US" dirty="0"/>
          </a:p>
        </p:txBody>
      </p:sp>
      <p:sp>
        <p:nvSpPr>
          <p:cNvPr id="10" name="Title 2"/>
          <p:cNvSpPr txBox="1">
            <a:spLocks/>
          </p:cNvSpPr>
          <p:nvPr/>
        </p:nvSpPr>
        <p:spPr>
          <a:xfrm>
            <a:off x="1002281" y="4916740"/>
            <a:ext cx="3043335"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5400" b="1" dirty="0">
                <a:solidFill>
                  <a:schemeClr val="accent4">
                    <a:lumMod val="50000"/>
                  </a:schemeClr>
                </a:solidFill>
                <a:latin typeface="+mn-lt"/>
              </a:rPr>
              <a:t>Schedule</a:t>
            </a:r>
          </a:p>
        </p:txBody>
      </p:sp>
    </p:spTree>
    <p:extLst>
      <p:ext uri="{BB962C8B-B14F-4D97-AF65-F5344CB8AC3E}">
        <p14:creationId xmlns:p14="http://schemas.microsoft.com/office/powerpoint/2010/main" val="904772381"/>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99F90-D7D0-4FA4-ADB9-0162D8C6E33E}" type="datetimeFigureOut">
              <a:rPr lang="en-US" smtClean="0"/>
              <a:t>2/28/22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AECC9-1039-457F-A9A5-FA11618EE0A8}" type="slidenum">
              <a:rPr lang="en-US" smtClean="0"/>
              <a:t>‹#›</a:t>
            </a:fld>
            <a:endParaRPr lang="en-US"/>
          </a:p>
        </p:txBody>
      </p:sp>
    </p:spTree>
    <p:extLst>
      <p:ext uri="{BB962C8B-B14F-4D97-AF65-F5344CB8AC3E}">
        <p14:creationId xmlns:p14="http://schemas.microsoft.com/office/powerpoint/2010/main" val="1770768455"/>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lank Slide (logo righ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9055" y="5886008"/>
            <a:ext cx="1088138" cy="743714"/>
          </a:xfrm>
          <a:prstGeom prst="rect">
            <a:avLst/>
          </a:prstGeom>
        </p:spPr>
      </p:pic>
      <p:sp>
        <p:nvSpPr>
          <p:cNvPr id="5" name="Title 1"/>
          <p:cNvSpPr>
            <a:spLocks noGrp="1"/>
          </p:cNvSpPr>
          <p:nvPr>
            <p:ph type="title"/>
          </p:nvPr>
        </p:nvSpPr>
        <p:spPr>
          <a:xfrm>
            <a:off x="838200" y="498475"/>
            <a:ext cx="10515600" cy="1325563"/>
          </a:xfrm>
        </p:spPr>
        <p:txBody>
          <a:bodyPr/>
          <a:lstStyle/>
          <a:p>
            <a:r>
              <a:rPr lang="en-US"/>
              <a:t>Click to edit Master title style</a:t>
            </a:r>
          </a:p>
        </p:txBody>
      </p:sp>
    </p:spTree>
    <p:extLst>
      <p:ext uri="{BB962C8B-B14F-4D97-AF65-F5344CB8AC3E}">
        <p14:creationId xmlns:p14="http://schemas.microsoft.com/office/powerpoint/2010/main" val="1655710079"/>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8621862"/>
      </p:ext>
    </p:extLst>
  </p:cSld>
  <p:clrMapOvr>
    <a:masterClrMapping/>
  </p:clrMapOvr>
  <p:transition xmlns:p14="http://schemas.microsoft.com/office/powerpoint/2010/mai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3688610"/>
      </p:ext>
    </p:extLst>
  </p:cSld>
  <p:clrMapOvr>
    <a:masterClrMapping/>
  </p:clrMapOvr>
  <p:transition xmlns:p14="http://schemas.microsoft.com/office/powerpoint/2010/mai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L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24400" y="6341488"/>
            <a:ext cx="2743200" cy="365125"/>
          </a:xfrm>
        </p:spPr>
        <p:txBody>
          <a:bodyPr/>
          <a:lstStyle>
            <a:lvl1pPr algn="ctr">
              <a:defRPr/>
            </a:lvl1pPr>
          </a:lstStyle>
          <a:p>
            <a:fld id="{424507BD-4CA1-43FB-A2F0-444026E6E586}" type="slidenum">
              <a:rPr lang="en-US" smtClean="0"/>
              <a:pPr/>
              <a:t>‹#›</a:t>
            </a:fld>
            <a:endParaRPr lang="en-US" dirty="0"/>
          </a:p>
        </p:txBody>
      </p:sp>
      <p:sp>
        <p:nvSpPr>
          <p:cNvPr id="8" name="Picture Placeholder 7"/>
          <p:cNvSpPr>
            <a:spLocks noGrp="1"/>
          </p:cNvSpPr>
          <p:nvPr>
            <p:ph type="pic" sz="quarter" idx="13"/>
          </p:nvPr>
        </p:nvSpPr>
        <p:spPr>
          <a:xfrm>
            <a:off x="838200" y="1839810"/>
            <a:ext cx="2535237" cy="2119312"/>
          </a:xfrm>
          <a:effectLst>
            <a:outerShdw blurRad="50800" dist="38100" dir="2700000" algn="tl" rotWithShape="0">
              <a:prstClr val="black">
                <a:alpha val="40000"/>
              </a:prstClr>
            </a:outerShdw>
          </a:effectLst>
        </p:spPr>
        <p:txBody>
          <a:bodyPr>
            <a:normAutofit/>
          </a:bodyPr>
          <a:lstStyle>
            <a:lvl1pPr>
              <a:defRPr sz="3600"/>
            </a:lvl1pPr>
          </a:lstStyle>
          <a:p>
            <a:r>
              <a:rPr lang="en-US"/>
              <a:t>Click icon to add picture</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4459" y="4923127"/>
            <a:ext cx="1901740" cy="1561610"/>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
        <p:nvSpPr>
          <p:cNvPr id="10" name="Title 1"/>
          <p:cNvSpPr>
            <a:spLocks noGrp="1"/>
          </p:cNvSpPr>
          <p:nvPr>
            <p:ph type="ctrTitle"/>
          </p:nvPr>
        </p:nvSpPr>
        <p:spPr>
          <a:xfrm>
            <a:off x="838200" y="410818"/>
            <a:ext cx="9144000" cy="1151076"/>
          </a:xfrm>
        </p:spPr>
        <p:txBody>
          <a:bodyPr anchor="b"/>
          <a:lstStyle>
            <a:lvl1pPr algn="l">
              <a:defRPr sz="6000"/>
            </a:lvl1pPr>
          </a:lstStyle>
          <a:p>
            <a:r>
              <a:rPr lang="en-US"/>
              <a:t>Click to edit Master title style</a:t>
            </a:r>
            <a:endParaRPr lang="en-US" dirty="0"/>
          </a:p>
        </p:txBody>
      </p:sp>
    </p:spTree>
    <p:extLst>
      <p:ext uri="{BB962C8B-B14F-4D97-AF65-F5344CB8AC3E}">
        <p14:creationId xmlns:p14="http://schemas.microsoft.com/office/powerpoint/2010/main" val="2274745323"/>
      </p:ext>
    </p:extLst>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04800" y="914400"/>
            <a:ext cx="5588000" cy="5562600"/>
          </a:xfrm>
          <a:noFill/>
        </p:spPr>
        <p:txBody>
          <a:bodyPr>
            <a:normAutofit/>
          </a:bodyPr>
          <a:lstStyle>
            <a:lvl1pPr>
              <a:buFont typeface="Courier New" pitchFamily="49" charset="0"/>
              <a:buChar char="o"/>
              <a:defRPr sz="3200" b="1" i="0" u="none"/>
            </a:lvl1pPr>
            <a:lvl2pPr>
              <a:buFont typeface="Courier New" pitchFamily="49" charset="0"/>
              <a:buChar char="o"/>
              <a:defRPr sz="2400"/>
            </a:lvl2pPr>
            <a:lvl3pPr>
              <a:buFont typeface="Courier New" pitchFamily="49" charset="0"/>
              <a:buChar char="o"/>
              <a:defRPr sz="2000"/>
            </a:lvl3pPr>
            <a:lvl4pPr>
              <a:buFont typeface="Courier New" pitchFamily="49" charset="0"/>
              <a:buChar char="o"/>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11"/>
          <p:cNvSpPr>
            <a:spLocks noGrp="1" noChangeArrowheads="1"/>
          </p:cNvSpPr>
          <p:nvPr>
            <p:ph type="sldNum" sz="quarter" idx="10"/>
          </p:nvPr>
        </p:nvSpPr>
        <p:spPr>
          <a:xfrm>
            <a:off x="9753600" y="6537330"/>
            <a:ext cx="2032000" cy="320675"/>
          </a:xfrm>
          <a:prstGeom prst="rect">
            <a:avLst/>
          </a:prstGeom>
          <a:ln/>
        </p:spPr>
        <p:txBody>
          <a:bodyPr/>
          <a:lstStyle>
            <a:lvl1pPr>
              <a:defRPr/>
            </a:lvl1pPr>
          </a:lstStyle>
          <a:p>
            <a:pPr>
              <a:defRPr/>
            </a:pPr>
            <a:fld id="{96438C7F-70A0-4128-AC1B-205BA8A2561B}" type="slidenum">
              <a:rPr lang="en-US"/>
              <a:pPr>
                <a:defRPr/>
              </a:pPr>
              <a:t>‹#›</a:t>
            </a:fld>
            <a:endParaRPr lang="en-US"/>
          </a:p>
        </p:txBody>
      </p:sp>
      <p:sp>
        <p:nvSpPr>
          <p:cNvPr id="5" name="Content Placeholder 2"/>
          <p:cNvSpPr>
            <a:spLocks noGrp="1"/>
          </p:cNvSpPr>
          <p:nvPr>
            <p:ph idx="11"/>
          </p:nvPr>
        </p:nvSpPr>
        <p:spPr>
          <a:xfrm>
            <a:off x="6096000" y="914400"/>
            <a:ext cx="5588000" cy="5562600"/>
          </a:xfrm>
          <a:noFill/>
        </p:spPr>
        <p:txBody>
          <a:bodyPr>
            <a:normAutofit/>
          </a:bodyPr>
          <a:lstStyle>
            <a:lvl1pPr>
              <a:buFont typeface="Courier New" pitchFamily="49" charset="0"/>
              <a:buChar char="o"/>
              <a:defRPr sz="3200" b="1" i="0"/>
            </a:lvl1pPr>
            <a:lvl2pPr>
              <a:buFont typeface="Courier New" pitchFamily="49" charset="0"/>
              <a:buChar char="o"/>
              <a:defRPr sz="2400"/>
            </a:lvl2pPr>
            <a:lvl3pPr>
              <a:buFont typeface="Courier New" pitchFamily="49" charset="0"/>
              <a:buChar char="o"/>
              <a:defRPr sz="2000"/>
            </a:lvl3pPr>
            <a:lvl4pPr>
              <a:buFont typeface="Courier New" pitchFamily="49" charset="0"/>
              <a:buChar char="o"/>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1615061"/>
      </p:ext>
    </p:extLst>
  </p:cSld>
  <p:clrMapOvr>
    <a:masterClrMapping/>
  </p:clrMapOvr>
  <p:transition xmlns:p14="http://schemas.microsoft.com/office/powerpoint/2010/mai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914401"/>
            <a:ext cx="5496984" cy="522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914401"/>
            <a:ext cx="5496983" cy="522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9753600" y="6537326"/>
            <a:ext cx="2032000" cy="320675"/>
          </a:xfrm>
          <a:prstGeom prst="rect">
            <a:avLst/>
          </a:prstGeom>
        </p:spPr>
        <p:txBody>
          <a:bodyPr/>
          <a:lstStyle>
            <a:lvl1pPr>
              <a:defRPr/>
            </a:lvl1pPr>
          </a:lstStyle>
          <a:p>
            <a:fld id="{95A47818-3A78-46A9-A44D-D62007E55EDE}" type="slidenum">
              <a:rPr lang="en-US"/>
              <a:pPr/>
              <a:t>‹#›</a:t>
            </a:fld>
            <a:endParaRPr lang="en-US"/>
          </a:p>
        </p:txBody>
      </p:sp>
    </p:spTree>
    <p:extLst>
      <p:ext uri="{BB962C8B-B14F-4D97-AF65-F5344CB8AC3E}">
        <p14:creationId xmlns:p14="http://schemas.microsoft.com/office/powerpoint/2010/main" val="3067564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Leading-learn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24400" y="6341488"/>
            <a:ext cx="2743200" cy="365125"/>
          </a:xfrm>
        </p:spPr>
        <p:txBody>
          <a:bodyPr/>
          <a:lstStyle>
            <a:lvl1pPr algn="ctr">
              <a:defRPr/>
            </a:lvl1pPr>
          </a:lstStyle>
          <a:p>
            <a:fld id="{424507BD-4CA1-43FB-A2F0-444026E6E586}" type="slidenum">
              <a:rPr lang="en-US" smtClean="0"/>
              <a:pPr/>
              <a:t>‹#›</a:t>
            </a:fld>
            <a:endParaRPr lang="en-US" dirty="0"/>
          </a:p>
        </p:txBody>
      </p:sp>
      <p:sp>
        <p:nvSpPr>
          <p:cNvPr id="8" name="Picture Placeholder 7"/>
          <p:cNvSpPr>
            <a:spLocks noGrp="1"/>
          </p:cNvSpPr>
          <p:nvPr>
            <p:ph type="pic" sz="quarter" idx="13"/>
          </p:nvPr>
        </p:nvSpPr>
        <p:spPr>
          <a:xfrm>
            <a:off x="838200" y="1839810"/>
            <a:ext cx="2535237" cy="2119312"/>
          </a:xfrm>
          <a:effectLst>
            <a:outerShdw blurRad="50800" dist="38100" dir="2700000" algn="tl" rotWithShape="0">
              <a:prstClr val="black">
                <a:alpha val="40000"/>
              </a:prstClr>
            </a:outerShdw>
          </a:effectLst>
        </p:spPr>
        <p:txBody>
          <a:bodyPr>
            <a:normAutofit/>
          </a:bodyPr>
          <a:lstStyle>
            <a:lvl1pPr>
              <a:defRPr sz="3600"/>
            </a:lvl1pPr>
          </a:lstStyle>
          <a:p>
            <a:r>
              <a:rPr lang="en-US"/>
              <a:t>Click icon to add picture</a:t>
            </a:r>
            <a:endParaRPr lang="en-US"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
        <p:nvSpPr>
          <p:cNvPr id="10" name="Title 1"/>
          <p:cNvSpPr>
            <a:spLocks noGrp="1"/>
          </p:cNvSpPr>
          <p:nvPr>
            <p:ph type="ctrTitle"/>
          </p:nvPr>
        </p:nvSpPr>
        <p:spPr>
          <a:xfrm>
            <a:off x="838200" y="410818"/>
            <a:ext cx="9144000" cy="1151076"/>
          </a:xfrm>
        </p:spPr>
        <p:txBody>
          <a:bodyPr anchor="b"/>
          <a:lstStyle>
            <a:lvl1pPr algn="l">
              <a:defRPr sz="6000"/>
            </a:lvl1pPr>
          </a:lstStyle>
          <a:p>
            <a:r>
              <a:rPr lang="en-US"/>
              <a:t>Click to edit Master title style</a:t>
            </a:r>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4460" y="4923198"/>
            <a:ext cx="1901741" cy="1561470"/>
          </a:xfrm>
          <a:prstGeom prst="rect">
            <a:avLst/>
          </a:prstGeom>
        </p:spPr>
      </p:pic>
    </p:spTree>
    <p:extLst>
      <p:ext uri="{BB962C8B-B14F-4D97-AF65-F5344CB8AC3E}">
        <p14:creationId xmlns:p14="http://schemas.microsoft.com/office/powerpoint/2010/main" val="360088987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4724400" y="6341488"/>
            <a:ext cx="2743200" cy="365125"/>
          </a:xfrm>
        </p:spPr>
        <p:txBody>
          <a:bodyPr/>
          <a:lstStyle>
            <a:lvl1pPr algn="ctr">
              <a:defRPr/>
            </a:lvl1pPr>
          </a:lstStyle>
          <a:p>
            <a:fld id="{424507BD-4CA1-43FB-A2F0-444026E6E586}" type="slidenum">
              <a:rPr lang="en-US" smtClean="0"/>
              <a:pPr/>
              <a:t>‹#›</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Tree>
    <p:extLst>
      <p:ext uri="{BB962C8B-B14F-4D97-AF65-F5344CB8AC3E}">
        <p14:creationId xmlns:p14="http://schemas.microsoft.com/office/powerpoint/2010/main" val="2813170397"/>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Background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0" y="5372100"/>
            <a:ext cx="1498600" cy="1498600"/>
          </a:xfrm>
          <a:prstGeom prst="rect">
            <a:avLst/>
          </a:prstGeom>
        </p:spPr>
      </p:pic>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p:nvPr>
        </p:nvSpPr>
        <p:spPr>
          <a:xfrm>
            <a:off x="698500" y="-1243011"/>
            <a:ext cx="10515600" cy="1046714"/>
          </a:xfrm>
        </p:spPr>
        <p:txBody>
          <a:bodyPr anchor="b"/>
          <a:lstStyle>
            <a:lvl1pPr>
              <a:defRPr sz="6000"/>
            </a:lvl1pPr>
          </a:lstStyle>
          <a:p>
            <a:r>
              <a:rPr lang="en-US"/>
              <a:t>Click to edit Master title style</a:t>
            </a:r>
          </a:p>
        </p:txBody>
      </p:sp>
      <p:sp>
        <p:nvSpPr>
          <p:cNvPr id="10" name="Text Placeholder 9"/>
          <p:cNvSpPr>
            <a:spLocks noGrp="1"/>
          </p:cNvSpPr>
          <p:nvPr>
            <p:ph type="body" sz="quarter" idx="14"/>
          </p:nvPr>
        </p:nvSpPr>
        <p:spPr>
          <a:xfrm>
            <a:off x="7086600" y="590550"/>
            <a:ext cx="4267200" cy="5448300"/>
          </a:xfrm>
        </p:spPr>
        <p:txBody>
          <a:bodyPr/>
          <a:lstStyle>
            <a:lvl1pPr>
              <a:defRPr>
                <a:solidFill>
                  <a:schemeClr val="bg1"/>
                </a:solidFill>
                <a:effectLst>
                  <a:outerShdw blurRad="38100" dist="38100" dir="2700000" algn="tl">
                    <a:srgbClr val="000000">
                      <a:alpha val="43137"/>
                    </a:srgbClr>
                  </a:outerShdw>
                </a:effectLst>
              </a:defRPr>
            </a:lvl1pPr>
          </a:lstStyle>
          <a:p>
            <a:pPr lvl="0"/>
            <a:r>
              <a:rPr lang="en-US"/>
              <a:t>Edit Master text styles</a:t>
            </a:r>
          </a:p>
        </p:txBody>
      </p:sp>
      <p:sp>
        <p:nvSpPr>
          <p:cNvPr id="9" name="Slide Number Placeholder 5"/>
          <p:cNvSpPr>
            <a:spLocks noGrp="1"/>
          </p:cNvSpPr>
          <p:nvPr>
            <p:ph type="sldNum" sz="quarter" idx="12"/>
          </p:nvPr>
        </p:nvSpPr>
        <p:spPr>
          <a:xfrm>
            <a:off x="4724400" y="6341488"/>
            <a:ext cx="2743200" cy="365125"/>
          </a:xfrm>
        </p:spPr>
        <p:txBody>
          <a:bodyPr/>
          <a:lstStyle>
            <a:lvl1pPr algn="ctr">
              <a:defRPr/>
            </a:lvl1pPr>
          </a:lstStyle>
          <a:p>
            <a:fld id="{424507BD-4CA1-43FB-A2F0-444026E6E586}" type="slidenum">
              <a:rPr lang="en-US" smtClean="0"/>
              <a:pPr/>
              <a:t>‹#›</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Tree>
    <p:extLst>
      <p:ext uri="{BB962C8B-B14F-4D97-AF65-F5344CB8AC3E}">
        <p14:creationId xmlns:p14="http://schemas.microsoft.com/office/powerpoint/2010/main" val="2125397642"/>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otnote Slide">
    <p:spTree>
      <p:nvGrpSpPr>
        <p:cNvPr id="1" name=""/>
        <p:cNvGrpSpPr/>
        <p:nvPr/>
      </p:nvGrpSpPr>
      <p:grpSpPr>
        <a:xfrm>
          <a:off x="0" y="0"/>
          <a:ext cx="0" cy="0"/>
          <a:chOff x="0" y="0"/>
          <a:chExt cx="0" cy="0"/>
        </a:xfrm>
      </p:grpSpPr>
      <p:sp>
        <p:nvSpPr>
          <p:cNvPr id="8" name="Rectangle 7"/>
          <p:cNvSpPr/>
          <p:nvPr/>
        </p:nvSpPr>
        <p:spPr>
          <a:xfrm>
            <a:off x="13" y="0"/>
            <a:ext cx="12191999"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5351" y="-1768475"/>
            <a:ext cx="10515600" cy="1325563"/>
          </a:xfrm>
        </p:spPr>
        <p:txBody>
          <a:bodyPr/>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4" name="Content Placeholder 3"/>
          <p:cNvSpPr>
            <a:spLocks noGrp="1"/>
          </p:cNvSpPr>
          <p:nvPr>
            <p:ph sz="half" idx="2" hasCustomPrompt="1"/>
          </p:nvPr>
        </p:nvSpPr>
        <p:spPr>
          <a:xfrm>
            <a:off x="2990851" y="4177525"/>
            <a:ext cx="8420100" cy="1735931"/>
          </a:xfrm>
        </p:spPr>
        <p:txBody>
          <a:bodyPr/>
          <a:lstStyle>
            <a:lvl1pPr>
              <a:defRPr sz="4900">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4724400" y="6341488"/>
            <a:ext cx="2743200" cy="365125"/>
          </a:xfrm>
        </p:spPr>
        <p:txBody>
          <a:bodyPr/>
          <a:lstStyle>
            <a:lvl1pPr algn="ctr">
              <a:defRPr/>
            </a:lvl1pPr>
          </a:lstStyle>
          <a:p>
            <a:fld id="{424507BD-4CA1-43FB-A2F0-444026E6E586}" type="slidenum">
              <a:rPr lang="en-US" smtClean="0"/>
              <a:pPr/>
              <a:t>‹#›</a:t>
            </a:fld>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Tree>
    <p:extLst>
      <p:ext uri="{BB962C8B-B14F-4D97-AF65-F5344CB8AC3E}">
        <p14:creationId xmlns:p14="http://schemas.microsoft.com/office/powerpoint/2010/main" val="336402583"/>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cripture Slide (Blue)">
    <p:spTree>
      <p:nvGrpSpPr>
        <p:cNvPr id="1" name=""/>
        <p:cNvGrpSpPr/>
        <p:nvPr/>
      </p:nvGrpSpPr>
      <p:grpSpPr>
        <a:xfrm>
          <a:off x="0" y="0"/>
          <a:ext cx="0" cy="0"/>
          <a:chOff x="0" y="0"/>
          <a:chExt cx="0" cy="0"/>
        </a:xfrm>
      </p:grpSpPr>
      <p:sp>
        <p:nvSpPr>
          <p:cNvPr id="4" name="Rectangle 3"/>
          <p:cNvSpPr/>
          <p:nvPr/>
        </p:nvSpPr>
        <p:spPr>
          <a:xfrm>
            <a:off x="13" y="0"/>
            <a:ext cx="12191999"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12"/>
          </p:nvPr>
        </p:nvSpPr>
        <p:spPr>
          <a:xfrm>
            <a:off x="4724400" y="6341488"/>
            <a:ext cx="2743200" cy="365125"/>
          </a:xfrm>
        </p:spPr>
        <p:txBody>
          <a:bodyPr/>
          <a:lstStyle>
            <a:lvl1pPr algn="ctr">
              <a:defRPr/>
            </a:lvl1pPr>
          </a:lstStyle>
          <a:p>
            <a:fld id="{424507BD-4CA1-43FB-A2F0-444026E6E586}" type="slidenum">
              <a:rPr lang="en-US" smtClean="0"/>
              <a:pPr/>
              <a:t>‹#›</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157" y="5949230"/>
            <a:ext cx="1088139" cy="743714"/>
          </a:xfrm>
          <a:prstGeom prst="rect">
            <a:avLst/>
          </a:prstGeom>
        </p:spPr>
      </p:pic>
      <p:sp>
        <p:nvSpPr>
          <p:cNvPr id="7" name="Content Placeholder 2"/>
          <p:cNvSpPr>
            <a:spLocks noGrp="1"/>
          </p:cNvSpPr>
          <p:nvPr>
            <p:ph idx="4294967295" hasCustomPrompt="1"/>
          </p:nvPr>
        </p:nvSpPr>
        <p:spPr>
          <a:xfrm>
            <a:off x="754065" y="762000"/>
            <a:ext cx="10683875" cy="5334000"/>
          </a:xfrm>
          <a:prstGeom prst="round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anchor="ctr">
            <a:noAutofit/>
          </a:bodyPr>
          <a:lstStyle>
            <a:lvl1pPr>
              <a:defRPr baseline="0"/>
            </a:lvl1pPr>
          </a:lstStyle>
          <a:p>
            <a:pPr marL="0" indent="0" algn="ctr">
              <a:buNone/>
            </a:pPr>
            <a:r>
              <a:rPr lang="en-US" sz="1600" dirty="0">
                <a:solidFill>
                  <a:srgbClr val="506294"/>
                </a:solidFill>
              </a:rPr>
              <a:t>  </a:t>
            </a:r>
            <a:r>
              <a:rPr lang="en-US" sz="4000" dirty="0">
                <a:solidFill>
                  <a:srgbClr val="506294"/>
                </a:solidFill>
              </a:rPr>
              <a:t>(Add Scripture Here)</a:t>
            </a:r>
          </a:p>
          <a:p>
            <a:pPr marL="0" indent="0" algn="ctr">
              <a:buNone/>
            </a:pPr>
            <a:endParaRPr lang="en-US" sz="36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0781649"/>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4" name="Content Placeholder 3"/>
          <p:cNvSpPr>
            <a:spLocks noGrp="1"/>
          </p:cNvSpPr>
          <p:nvPr>
            <p:ph sz="half" idx="2"/>
          </p:nvPr>
        </p:nvSpPr>
        <p:spPr>
          <a:xfrm>
            <a:off x="839789" y="1857375"/>
            <a:ext cx="5157787" cy="4332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3" y="1857375"/>
            <a:ext cx="5183188" cy="4332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4724400" y="6341488"/>
            <a:ext cx="2743200" cy="365125"/>
          </a:xfrm>
        </p:spPr>
        <p:txBody>
          <a:bodyPr/>
          <a:lstStyle>
            <a:lvl1pPr algn="ctr">
              <a:defRPr/>
            </a:lvl1pPr>
          </a:lstStyle>
          <a:p>
            <a:fld id="{424507BD-4CA1-43FB-A2F0-444026E6E586}" type="slidenum">
              <a:rPr lang="en-US" smtClean="0"/>
              <a:pPr/>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Tree>
    <p:extLst>
      <p:ext uri="{BB962C8B-B14F-4D97-AF65-F5344CB8AC3E}">
        <p14:creationId xmlns:p14="http://schemas.microsoft.com/office/powerpoint/2010/main" val="5162179"/>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507BD-4CA1-43FB-A2F0-444026E6E586}" type="slidenum">
              <a:rPr lang="en-US" smtClean="0"/>
              <a:t>‹#›</a:t>
            </a:fld>
            <a:endParaRPr lang="en-US"/>
          </a:p>
        </p:txBody>
      </p:sp>
    </p:spTree>
    <p:extLst>
      <p:ext uri="{BB962C8B-B14F-4D97-AF65-F5344CB8AC3E}">
        <p14:creationId xmlns:p14="http://schemas.microsoft.com/office/powerpoint/2010/main" val="2947693189"/>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89" r:id="rId4"/>
    <p:sldLayoutId id="2147483662" r:id="rId5"/>
    <p:sldLayoutId id="2147483663" r:id="rId6"/>
    <p:sldLayoutId id="2147483665" r:id="rId7"/>
    <p:sldLayoutId id="2147483679" r:id="rId8"/>
    <p:sldLayoutId id="2147483666" r:id="rId9"/>
    <p:sldLayoutId id="2147483667" r:id="rId10"/>
    <p:sldLayoutId id="2147483668" r:id="rId11"/>
    <p:sldLayoutId id="2147483682" r:id="rId12"/>
    <p:sldLayoutId id="2147483683" r:id="rId13"/>
    <p:sldLayoutId id="2147483685" r:id="rId14"/>
    <p:sldLayoutId id="2147483687" r:id="rId15"/>
    <p:sldLayoutId id="2147483688" r:id="rId16"/>
    <p:sldLayoutId id="2147483686" r:id="rId17"/>
    <p:sldLayoutId id="2147483673" r:id="rId18"/>
    <p:sldLayoutId id="2147483674" r:id="rId19"/>
    <p:sldLayoutId id="2147483680" r:id="rId20"/>
    <p:sldLayoutId id="2147483675" r:id="rId21"/>
    <p:sldLayoutId id="2147483676" r:id="rId22"/>
    <p:sldLayoutId id="2147483684" r:id="rId23"/>
    <p:sldLayoutId id="2147483677" r:id="rId24"/>
    <p:sldLayoutId id="2147483678" r:id="rId25"/>
    <p:sldLayoutId id="2147483710" r:id="rId26"/>
    <p:sldLayoutId id="2147483711" r:id="rId27"/>
    <p:sldLayoutId id="2147483712" r:id="rId28"/>
    <p:sldLayoutId id="2147483713" r:id="rId29"/>
    <p:sldLayoutId id="2147483714" r:id="rId30"/>
    <p:sldLayoutId id="2147483715" r:id="rId31"/>
  </p:sldLayoutIdLst>
  <p:transition xmlns:p14="http://schemas.microsoft.com/office/powerpoint/2010/main">
    <p:fade/>
  </p:transition>
  <p:txStyles>
    <p:titleStyle>
      <a:lvl1pPr algn="l"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png"/><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png"/><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0.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23.jpeg"/><Relationship Id="rId1" Type="http://schemas.openxmlformats.org/officeDocument/2006/relationships/slideLayout" Target="../slideLayouts/slideLayout31.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diagramData" Target="../diagrams/data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png"/><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spiritual-leadership.org/" TargetMode="External"/><Relationship Id="rId4" Type="http://schemas.openxmlformats.org/officeDocument/2006/relationships/hyperlink" Target="http://www.bryandsims.com/" TargetMode="External"/><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20.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7.emf"/><Relationship Id="rId1" Type="http://schemas.openxmlformats.org/officeDocument/2006/relationships/slideLayout" Target="../slideLayouts/slideLayout27.xml"/><Relationship Id="rId2" Type="http://schemas.openxmlformats.org/officeDocument/2006/relationships/notesSlide" Target="../notesSlides/notesSlide3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8.xml"/><Relationship Id="rId2" Type="http://schemas.openxmlformats.org/officeDocument/2006/relationships/diagramData" Target="../diagrams/data4.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9.png"/><Relationship Id="rId1" Type="http://schemas.openxmlformats.org/officeDocument/2006/relationships/slideLayout" Target="../slideLayouts/slideLayout26.xml"/><Relationship Id="rId2"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3.xml"/><Relationship Id="rId3"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6.xml"/><Relationship Id="rId3" Type="http://schemas.openxmlformats.org/officeDocument/2006/relationships/image" Target="../media/image5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51.emf"/></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9.xml"/><Relationship Id="rId2" Type="http://schemas.openxmlformats.org/officeDocument/2006/relationships/notesSlide" Target="../notesSlides/notesSlide39.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png"/><Relationship Id="rId3"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png"/><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884" y="-1656180"/>
            <a:ext cx="10515600" cy="1325563"/>
          </a:xfrm>
        </p:spPr>
        <p:txBody>
          <a:bodyPr/>
          <a:lstStyle/>
          <a:p>
            <a:endParaRPr lang="en-US" dirty="0"/>
          </a:p>
        </p:txBody>
      </p:sp>
      <p:sp>
        <p:nvSpPr>
          <p:cNvPr id="3" name="TextBox 2"/>
          <p:cNvSpPr txBox="1"/>
          <p:nvPr/>
        </p:nvSpPr>
        <p:spPr>
          <a:xfrm>
            <a:off x="461830" y="706834"/>
            <a:ext cx="11314545" cy="5632310"/>
          </a:xfrm>
          <a:prstGeom prst="rect">
            <a:avLst/>
          </a:prstGeom>
          <a:noFill/>
        </p:spPr>
        <p:txBody>
          <a:bodyPr wrap="square" rtlCol="0">
            <a:spAutoFit/>
          </a:bodyPr>
          <a:lstStyle/>
          <a:p>
            <a:pPr algn="ctr"/>
            <a:r>
              <a:rPr lang="en-US" sz="2400" dirty="0">
                <a:solidFill>
                  <a:schemeClr val="bg1"/>
                </a:solidFill>
              </a:rPr>
              <a:t>Notes &amp; Permissions</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The concepts in this presentation are the intellectual property of  Spiritual Leadership Inc.  </a:t>
            </a:r>
          </a:p>
          <a:p>
            <a:pPr marL="342900" indent="-342900">
              <a:buFont typeface="Arial" panose="020B0604020202020204" pitchFamily="34" charset="0"/>
              <a:buChar char="•"/>
            </a:pPr>
            <a:r>
              <a:rPr lang="en-US" sz="2400" dirty="0">
                <a:solidFill>
                  <a:schemeClr val="bg1"/>
                </a:solidFill>
              </a:rPr>
              <a:t>Copyright © 2016 Spiritual Leadership, Inc. All Rights Reserved.</a:t>
            </a:r>
          </a:p>
          <a:p>
            <a:pPr marL="342900" indent="-342900">
              <a:buFont typeface="Arial" panose="020B0604020202020204" pitchFamily="34" charset="0"/>
              <a:buChar char="•"/>
            </a:pPr>
            <a:r>
              <a:rPr lang="en-US" sz="2400" dirty="0">
                <a:solidFill>
                  <a:schemeClr val="bg1"/>
                </a:solidFill>
              </a:rPr>
              <a:t>This is a Beta Test version produced solely for the purpose of producing a final version.  DO NOT begin using these slides in projects.  A final approved version will soon be released that can be widely used. </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All images:</a:t>
            </a:r>
          </a:p>
          <a:p>
            <a:pPr marL="800100" lvl="1" indent="-342900">
              <a:buFont typeface="Arial" panose="020B0604020202020204" pitchFamily="34" charset="0"/>
              <a:buChar char="•"/>
            </a:pPr>
            <a:r>
              <a:rPr lang="en-US" sz="2400" dirty="0">
                <a:solidFill>
                  <a:schemeClr val="bg1"/>
                </a:solidFill>
              </a:rPr>
              <a:t>Are licensed to be used or</a:t>
            </a:r>
          </a:p>
          <a:p>
            <a:pPr marL="800100" lvl="1" indent="-342900">
              <a:buFont typeface="Arial" panose="020B0604020202020204" pitchFamily="34" charset="0"/>
              <a:buChar char="•"/>
            </a:pPr>
            <a:r>
              <a:rPr lang="en-US" sz="2400" dirty="0">
                <a:solidFill>
                  <a:schemeClr val="bg1"/>
                </a:solidFill>
              </a:rPr>
              <a:t>Are believed to be fairly used under Creative Commons license or</a:t>
            </a:r>
          </a:p>
          <a:p>
            <a:pPr marL="800100" lvl="1" indent="-342900">
              <a:buFont typeface="Arial" panose="020B0604020202020204" pitchFamily="34" charset="0"/>
              <a:buChar char="•"/>
            </a:pPr>
            <a:r>
              <a:rPr lang="en-US" sz="2400" dirty="0">
                <a:solidFill>
                  <a:schemeClr val="bg1"/>
                </a:solidFill>
              </a:rPr>
              <a:t>We were given permission to use by image owner</a:t>
            </a:r>
          </a:p>
          <a:p>
            <a:pPr marL="800100" lvl="1" indent="-342900">
              <a:buFont typeface="Arial" panose="020B0604020202020204" pitchFamily="34" charset="0"/>
              <a:buChar char="•"/>
            </a:pPr>
            <a:r>
              <a:rPr lang="en-US" sz="2400" dirty="0">
                <a:solidFill>
                  <a:schemeClr val="bg1"/>
                </a:solidFill>
              </a:rPr>
              <a:t>No images should be used for any other purpose or sold without permission in order to avoid copyright infringement.  </a:t>
            </a:r>
          </a:p>
        </p:txBody>
      </p:sp>
    </p:spTree>
    <p:extLst>
      <p:ext uri="{BB962C8B-B14F-4D97-AF65-F5344CB8AC3E}">
        <p14:creationId xmlns:p14="http://schemas.microsoft.com/office/powerpoint/2010/main" val="2512774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F749A55-799F-1A4F-90DD-1394353A756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11172543"/>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3624484-131E-C44A-BC91-2892A1B3902B}"/>
              </a:ext>
            </a:extLst>
          </p:cNvPr>
          <p:cNvSpPr>
            <a:spLocks noGrp="1"/>
          </p:cNvSpPr>
          <p:nvPr>
            <p:ph type="ctrTitle"/>
          </p:nvPr>
        </p:nvSpPr>
        <p:spPr>
          <a:xfrm>
            <a:off x="838200" y="915788"/>
            <a:ext cx="9144000" cy="1151076"/>
          </a:xfrm>
        </p:spPr>
        <p:txBody>
          <a:bodyPr/>
          <a:lstStyle/>
          <a:p>
            <a:r>
              <a:rPr lang="en-US" dirty="0"/>
              <a:t>Formed in Christ </a:t>
            </a:r>
            <a:br>
              <a:rPr lang="en-US" dirty="0"/>
            </a:br>
            <a:r>
              <a:rPr lang="en-US" dirty="0"/>
              <a:t>to Join Christ in Mission</a:t>
            </a:r>
          </a:p>
        </p:txBody>
      </p:sp>
      <p:sp>
        <p:nvSpPr>
          <p:cNvPr id="4" name="Picture Placeholder 3">
            <a:extLst>
              <a:ext uri="{FF2B5EF4-FFF2-40B4-BE49-F238E27FC236}">
                <a16:creationId xmlns:a16="http://schemas.microsoft.com/office/drawing/2014/main" xmlns="" id="{2B37DC4F-B01E-E446-A44D-CF4FCBA4D40B}"/>
              </a:ext>
            </a:extLst>
          </p:cNvPr>
          <p:cNvSpPr>
            <a:spLocks noGrp="1"/>
          </p:cNvSpPr>
          <p:nvPr>
            <p:ph type="pic" sz="quarter" idx="13"/>
          </p:nvPr>
        </p:nvSpPr>
        <p:spPr/>
      </p:sp>
    </p:spTree>
    <p:extLst>
      <p:ext uri="{BB962C8B-B14F-4D97-AF65-F5344CB8AC3E}">
        <p14:creationId xmlns:p14="http://schemas.microsoft.com/office/powerpoint/2010/main" val="1076138726"/>
      </p:ext>
    </p:extLst>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00829"/>
            <a:ext cx="12192000" cy="7367029"/>
          </a:xfrm>
          <a:prstGeom prst="rect">
            <a:avLst/>
          </a:prstGeom>
        </p:spPr>
      </p:pic>
      <p:sp>
        <p:nvSpPr>
          <p:cNvPr id="3" name="Rectangle 2"/>
          <p:cNvSpPr/>
          <p:nvPr/>
        </p:nvSpPr>
        <p:spPr>
          <a:xfrm>
            <a:off x="928009" y="516254"/>
            <a:ext cx="10335987" cy="5586145"/>
          </a:xfrm>
          <a:prstGeom prst="rect">
            <a:avLst/>
          </a:prstGeom>
        </p:spPr>
        <p:txBody>
          <a:bodyPr wrap="square">
            <a:spAutoFit/>
          </a:bodyPr>
          <a:lstStyle/>
          <a:p>
            <a:pPr>
              <a:lnSpc>
                <a:spcPct val="90000"/>
              </a:lnSpc>
            </a:pPr>
            <a:r>
              <a:rPr lang="en-US" sz="3600" dirty="0">
                <a:solidFill>
                  <a:schemeClr val="bg1"/>
                </a:solidFill>
                <a:effectLst>
                  <a:outerShdw blurRad="38100" dist="38100" dir="2700000" algn="tl">
                    <a:srgbClr val="000000">
                      <a:alpha val="43137"/>
                    </a:srgbClr>
                  </a:outerShdw>
                </a:effectLst>
                <a:latin typeface="Trebuchet MS" panose="020B0603020202020204" pitchFamily="34" charset="0"/>
              </a:rPr>
              <a:t>“Abide in me as I abide in you. Just as the branch cannot bear fruit by itself unless it abides in the vine, neither can you unless you abide in me. I am the vine, you are the branches. Those who abide in me and I in them bear much fruit, because apart from me you can do nothing. Whoever does not abide in me is thrown away like a branch and withers; such branches are gathered, thrown into the fire, and burned.”</a:t>
            </a:r>
          </a:p>
          <a:p>
            <a:pPr>
              <a:lnSpc>
                <a:spcPct val="90000"/>
              </a:lnSpc>
            </a:pPr>
            <a:endParaRPr lang="en-US" sz="36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r">
              <a:lnSpc>
                <a:spcPct val="90000"/>
              </a:lnSpc>
            </a:pPr>
            <a:r>
              <a:rPr lang="en-US" sz="3600" baseline="30000" dirty="0">
                <a:solidFill>
                  <a:schemeClr val="bg1"/>
                </a:solidFill>
                <a:effectLst>
                  <a:outerShdw blurRad="38100" dist="38100" dir="2700000" algn="tl">
                    <a:srgbClr val="000000">
                      <a:alpha val="43137"/>
                    </a:srgbClr>
                  </a:outerShdw>
                </a:effectLst>
                <a:latin typeface="Trebuchet MS" panose="020B0603020202020204" pitchFamily="34" charset="0"/>
              </a:rPr>
              <a:t>NRS </a:t>
            </a:r>
            <a:r>
              <a:rPr lang="en-US" sz="3600" dirty="0">
                <a:solidFill>
                  <a:schemeClr val="bg1"/>
                </a:solidFill>
                <a:effectLst>
                  <a:outerShdw blurRad="38100" dist="38100" dir="2700000" algn="tl">
                    <a:srgbClr val="000000">
                      <a:alpha val="43137"/>
                    </a:srgbClr>
                  </a:outerShdw>
                </a:effectLst>
                <a:latin typeface="Trebuchet MS" panose="020B0603020202020204" pitchFamily="34" charset="0"/>
              </a:rPr>
              <a:t>John 15:4-6</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Tree>
    <p:extLst>
      <p:ext uri="{BB962C8B-B14F-4D97-AF65-F5344CB8AC3E}">
        <p14:creationId xmlns:p14="http://schemas.microsoft.com/office/powerpoint/2010/main" val="3588453865"/>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Principle  			Practice</a:t>
            </a:r>
          </a:p>
        </p:txBody>
      </p:sp>
      <p:sp>
        <p:nvSpPr>
          <p:cNvPr id="4" name="Content Placeholder 3"/>
          <p:cNvSpPr>
            <a:spLocks noGrp="1"/>
          </p:cNvSpPr>
          <p:nvPr>
            <p:ph sz="half" idx="2"/>
          </p:nvPr>
        </p:nvSpPr>
        <p:spPr/>
        <p:txBody>
          <a:bodyPr>
            <a:normAutofit/>
          </a:bodyPr>
          <a:lstStyle/>
          <a:p>
            <a:r>
              <a:rPr lang="en-US" sz="3600" dirty="0"/>
              <a:t>God is present with us always – we can truly experience God’s grace and glory </a:t>
            </a:r>
          </a:p>
          <a:p>
            <a:endParaRPr lang="en-US" sz="3600" dirty="0"/>
          </a:p>
          <a:p>
            <a:endParaRPr lang="en-US" sz="3600" dirty="0"/>
          </a:p>
        </p:txBody>
      </p:sp>
      <p:sp>
        <p:nvSpPr>
          <p:cNvPr id="5" name="Content Placeholder 4"/>
          <p:cNvSpPr>
            <a:spLocks noGrp="1"/>
          </p:cNvSpPr>
          <p:nvPr>
            <p:ph sz="quarter" idx="4"/>
          </p:nvPr>
        </p:nvSpPr>
        <p:spPr/>
        <p:txBody>
          <a:bodyPr>
            <a:normAutofit/>
          </a:bodyPr>
          <a:lstStyle/>
          <a:p>
            <a:r>
              <a:rPr lang="en-US" sz="3600" dirty="0"/>
              <a:t>Glory Sightings</a:t>
            </a:r>
          </a:p>
        </p:txBody>
      </p:sp>
      <p:sp>
        <p:nvSpPr>
          <p:cNvPr id="6" name="Rectangle 5"/>
          <p:cNvSpPr/>
          <p:nvPr/>
        </p:nvSpPr>
        <p:spPr>
          <a:xfrm>
            <a:off x="874888" y="4227076"/>
            <a:ext cx="10364811" cy="1077218"/>
          </a:xfrm>
          <a:prstGeom prst="rect">
            <a:avLst/>
          </a:prstGeom>
        </p:spPr>
        <p:txBody>
          <a:bodyPr wrap="square">
            <a:spAutoFit/>
          </a:bodyPr>
          <a:lstStyle/>
          <a:p>
            <a:pPr algn="ctr"/>
            <a:r>
              <a:rPr lang="en-US" sz="3200" i="1" dirty="0">
                <a:solidFill>
                  <a:srgbClr val="8C8280"/>
                </a:solidFill>
                <a:effectLst>
                  <a:outerShdw blurRad="38100" dist="38100" dir="2700000" algn="tl">
                    <a:srgbClr val="000000">
                      <a:alpha val="43137"/>
                    </a:srgbClr>
                  </a:outerShdw>
                </a:effectLst>
                <a:latin typeface="Trebuchet MS" panose="020B0603020202020204" pitchFamily="34" charset="0"/>
                <a:cs typeface="Agency FB"/>
              </a:rPr>
              <a:t>“We have no design but to promote the glory of God.”</a:t>
            </a:r>
          </a:p>
          <a:p>
            <a:pPr algn="ctr"/>
            <a:r>
              <a:rPr lang="en-US" sz="3200" i="1" dirty="0">
                <a:solidFill>
                  <a:srgbClr val="8C8280"/>
                </a:solidFill>
                <a:effectLst>
                  <a:outerShdw blurRad="38100" dist="38100" dir="2700000" algn="tl">
                    <a:srgbClr val="000000">
                      <a:alpha val="43137"/>
                    </a:srgbClr>
                  </a:outerShdw>
                </a:effectLst>
                <a:latin typeface="Trebuchet MS" panose="020B0603020202020204" pitchFamily="34" charset="0"/>
                <a:cs typeface="Agency FB"/>
              </a:rPr>
              <a:t>– John Wesley</a:t>
            </a:r>
          </a:p>
        </p:txBody>
      </p:sp>
      <p:pic>
        <p:nvPicPr>
          <p:cNvPr id="7" name="Picture 2" descr="Earth - Iceberg  Wallpaper">
            <a:extLst>
              <a:ext uri="{FF2B5EF4-FFF2-40B4-BE49-F238E27FC236}">
                <a16:creationId xmlns:a16="http://schemas.microsoft.com/office/drawing/2014/main" xmlns="" id="{29F1F860-EC23-9344-9C91-69C8C4C4184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03308" y="193704"/>
            <a:ext cx="2661313" cy="149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942176"/>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658" y="-1"/>
            <a:ext cx="12257315" cy="6858001"/>
          </a:xfrm>
          <a:prstGeom prst="rect">
            <a:avLst/>
          </a:prstGeom>
        </p:spPr>
      </p:pic>
      <p:sp>
        <p:nvSpPr>
          <p:cNvPr id="3" name="Rectangle 2"/>
          <p:cNvSpPr/>
          <p:nvPr/>
        </p:nvSpPr>
        <p:spPr>
          <a:xfrm>
            <a:off x="5529945" y="558593"/>
            <a:ext cx="5736771" cy="3108543"/>
          </a:xfrm>
          <a:prstGeom prst="rect">
            <a:avLst/>
          </a:prstGeom>
        </p:spPr>
        <p:txBody>
          <a:bodyPr wrap="square">
            <a:spAutoFit/>
          </a:bodyPr>
          <a:lstStyle/>
          <a:p>
            <a:r>
              <a:rPr lang="en-US" sz="3600" dirty="0">
                <a:solidFill>
                  <a:schemeClr val="accent6">
                    <a:lumMod val="90000"/>
                    <a:lumOff val="10000"/>
                  </a:schemeClr>
                </a:solidFill>
                <a:effectLst>
                  <a:outerShdw blurRad="38100" dist="38100" dir="2700000" algn="tl">
                    <a:srgbClr val="000000">
                      <a:alpha val="43137"/>
                    </a:srgbClr>
                  </a:outerShdw>
                </a:effectLst>
                <a:latin typeface="Trebuchet MS" panose="020B0603020202020204" pitchFamily="34" charset="0"/>
              </a:rPr>
              <a:t>“The glory that you have given me I have given them, so that they may be one, as we are one.” </a:t>
            </a:r>
          </a:p>
          <a:p>
            <a:endParaRPr lang="en-US" sz="1600" dirty="0">
              <a:solidFill>
                <a:schemeClr val="accent6">
                  <a:lumMod val="90000"/>
                  <a:lumOff val="10000"/>
                </a:schemeClr>
              </a:solidFill>
              <a:effectLst>
                <a:outerShdw blurRad="38100" dist="38100" dir="2700000" algn="tl">
                  <a:srgbClr val="000000">
                    <a:alpha val="43137"/>
                  </a:srgbClr>
                </a:outerShdw>
              </a:effectLst>
              <a:latin typeface="Trebuchet MS" panose="020B0603020202020204" pitchFamily="34" charset="0"/>
            </a:endParaRPr>
          </a:p>
          <a:p>
            <a:pPr algn="r"/>
            <a:r>
              <a:rPr lang="en-US" sz="3600" baseline="30000" dirty="0">
                <a:solidFill>
                  <a:schemeClr val="accent6">
                    <a:lumMod val="90000"/>
                    <a:lumOff val="10000"/>
                  </a:schemeClr>
                </a:solidFill>
                <a:effectLst>
                  <a:outerShdw blurRad="38100" dist="38100" dir="2700000" algn="tl">
                    <a:srgbClr val="000000">
                      <a:alpha val="43137"/>
                    </a:srgbClr>
                  </a:outerShdw>
                </a:effectLst>
                <a:latin typeface="Trebuchet MS" panose="020B0603020202020204" pitchFamily="34" charset="0"/>
              </a:rPr>
              <a:t>NRS </a:t>
            </a:r>
            <a:r>
              <a:rPr lang="en-US" sz="3600" dirty="0">
                <a:solidFill>
                  <a:schemeClr val="accent6">
                    <a:lumMod val="90000"/>
                    <a:lumOff val="10000"/>
                  </a:schemeClr>
                </a:solidFill>
                <a:effectLst>
                  <a:outerShdw blurRad="38100" dist="38100" dir="2700000" algn="tl">
                    <a:srgbClr val="000000">
                      <a:alpha val="43137"/>
                    </a:srgbClr>
                  </a:outerShdw>
                </a:effectLst>
                <a:latin typeface="Trebuchet MS" panose="020B0603020202020204" pitchFamily="34" charset="0"/>
              </a:rPr>
              <a:t>John 17:22</a:t>
            </a:r>
          </a:p>
        </p:txBody>
      </p:sp>
      <p:sp>
        <p:nvSpPr>
          <p:cNvPr id="4" name="Rectangle 3"/>
          <p:cNvSpPr/>
          <p:nvPr/>
        </p:nvSpPr>
        <p:spPr>
          <a:xfrm>
            <a:off x="831825" y="5233554"/>
            <a:ext cx="8368998" cy="707886"/>
          </a:xfrm>
          <a:prstGeom prst="rect">
            <a:avLst/>
          </a:prstGeom>
        </p:spPr>
        <p:txBody>
          <a:bodyPr wrap="none">
            <a:spAutoFit/>
          </a:bodyPr>
          <a:lstStyle/>
          <a:p>
            <a:r>
              <a:rPr lang="en-US" sz="4000" b="1" dirty="0">
                <a:solidFill>
                  <a:schemeClr val="bg1"/>
                </a:solidFill>
                <a:effectLst>
                  <a:outerShdw blurRad="38100" dist="38100" dir="2700000" algn="tl">
                    <a:srgbClr val="000000">
                      <a:alpha val="43137"/>
                    </a:srgbClr>
                  </a:outerShdw>
                </a:effectLst>
                <a:latin typeface="Trebuchet MS" panose="020B0603020202020204" pitchFamily="34" charset="0"/>
              </a:rPr>
              <a:t>Where have you seen God’s glory?</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66833" y="5631138"/>
            <a:ext cx="1088139" cy="743714"/>
          </a:xfrm>
          <a:prstGeom prst="rect">
            <a:avLst/>
          </a:prstGeom>
        </p:spPr>
      </p:pic>
    </p:spTree>
    <p:extLst>
      <p:ext uri="{BB962C8B-B14F-4D97-AF65-F5344CB8AC3E}">
        <p14:creationId xmlns:p14="http://schemas.microsoft.com/office/powerpoint/2010/main" val="4176187494"/>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Principle 	 		Practice</a:t>
            </a:r>
          </a:p>
        </p:txBody>
      </p:sp>
      <p:sp>
        <p:nvSpPr>
          <p:cNvPr id="4" name="Content Placeholder 3"/>
          <p:cNvSpPr>
            <a:spLocks noGrp="1"/>
          </p:cNvSpPr>
          <p:nvPr>
            <p:ph sz="half" idx="2"/>
          </p:nvPr>
        </p:nvSpPr>
        <p:spPr/>
        <p:txBody>
          <a:bodyPr>
            <a:normAutofit/>
          </a:bodyPr>
          <a:lstStyle/>
          <a:p>
            <a:r>
              <a:rPr lang="en-US" sz="3600" dirty="0"/>
              <a:t>Fruit through abiding in Christ and being Spirit transformed and empowered </a:t>
            </a:r>
          </a:p>
          <a:p>
            <a:endParaRPr lang="en-US" sz="3600" dirty="0"/>
          </a:p>
          <a:p>
            <a:endParaRPr lang="en-US" sz="3600" dirty="0"/>
          </a:p>
        </p:txBody>
      </p:sp>
      <p:sp>
        <p:nvSpPr>
          <p:cNvPr id="5" name="Content Placeholder 4"/>
          <p:cNvSpPr>
            <a:spLocks noGrp="1"/>
          </p:cNvSpPr>
          <p:nvPr>
            <p:ph sz="quarter" idx="4"/>
          </p:nvPr>
        </p:nvSpPr>
        <p:spPr/>
        <p:txBody>
          <a:bodyPr>
            <a:normAutofit/>
          </a:bodyPr>
          <a:lstStyle/>
          <a:p>
            <a:r>
              <a:rPr lang="en-US" sz="3600" dirty="0"/>
              <a:t>Spiritual formation</a:t>
            </a:r>
          </a:p>
        </p:txBody>
      </p:sp>
      <p:sp>
        <p:nvSpPr>
          <p:cNvPr id="6" name="Rectangle 5"/>
          <p:cNvSpPr/>
          <p:nvPr/>
        </p:nvSpPr>
        <p:spPr>
          <a:xfrm>
            <a:off x="874888" y="4227076"/>
            <a:ext cx="10364811" cy="1446550"/>
          </a:xfrm>
          <a:prstGeom prst="rect">
            <a:avLst/>
          </a:prstGeom>
        </p:spPr>
        <p:txBody>
          <a:bodyPr wrap="square">
            <a:spAutoFit/>
          </a:bodyPr>
          <a:lstStyle/>
          <a:p>
            <a:pPr algn="ctr">
              <a:defRPr/>
            </a:pPr>
            <a:r>
              <a:rPr lang="en-US" sz="3200" i="1" dirty="0">
                <a:solidFill>
                  <a:srgbClr val="8C8280"/>
                </a:solidFill>
                <a:latin typeface="Trebuchet MS" panose="020B0603020202020204" pitchFamily="34" charset="0"/>
              </a:rPr>
              <a:t>“Spiritual formation is the process of being conformed to the image of Christ for the sake of others.” </a:t>
            </a:r>
          </a:p>
          <a:p>
            <a:pPr algn="ctr">
              <a:defRPr/>
            </a:pPr>
            <a:r>
              <a:rPr lang="en-US" sz="2400" i="1" dirty="0">
                <a:solidFill>
                  <a:srgbClr val="8C8280"/>
                </a:solidFill>
                <a:latin typeface="Trebuchet MS" panose="020B0603020202020204" pitchFamily="34" charset="0"/>
              </a:rPr>
              <a:t>- </a:t>
            </a:r>
            <a:r>
              <a:rPr lang="en-US" sz="2400" dirty="0">
                <a:solidFill>
                  <a:srgbClr val="8C8280"/>
                </a:solidFill>
                <a:latin typeface="Trebuchet MS" panose="020B0603020202020204" pitchFamily="34" charset="0"/>
              </a:rPr>
              <a:t>Mulholland</a:t>
            </a:r>
            <a:r>
              <a:rPr lang="en-US" sz="2400" i="1" dirty="0">
                <a:solidFill>
                  <a:srgbClr val="8C8280"/>
                </a:solidFill>
                <a:latin typeface="Trebuchet MS" panose="020B0603020202020204" pitchFamily="34" charset="0"/>
              </a:rPr>
              <a:t>, Invitation to a Journey</a:t>
            </a:r>
          </a:p>
        </p:txBody>
      </p:sp>
      <p:pic>
        <p:nvPicPr>
          <p:cNvPr id="7" name="Picture 2" descr="Earth - Iceberg  Wallpaper">
            <a:extLst>
              <a:ext uri="{FF2B5EF4-FFF2-40B4-BE49-F238E27FC236}">
                <a16:creationId xmlns:a16="http://schemas.microsoft.com/office/drawing/2014/main" xmlns="" id="{9D05721C-6533-D04D-9810-7D512CE3EB4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03308" y="193704"/>
            <a:ext cx="2661313" cy="149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702702"/>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
            <a:ext cx="12197843" cy="6858001"/>
          </a:xfrm>
          <a:prstGeom prst="rect">
            <a:avLst/>
          </a:prstGeom>
        </p:spPr>
      </p:pic>
      <p:sp>
        <p:nvSpPr>
          <p:cNvPr id="4" name="Rectangle 3"/>
          <p:cNvSpPr/>
          <p:nvPr/>
        </p:nvSpPr>
        <p:spPr>
          <a:xfrm>
            <a:off x="842213" y="0"/>
            <a:ext cx="6087979" cy="6858000"/>
          </a:xfrm>
          <a:prstGeom prst="rect">
            <a:avLst/>
          </a:prstGeom>
          <a:gradFill>
            <a:gsLst>
              <a:gs pos="60000">
                <a:schemeClr val="accent1">
                  <a:lumMod val="5000"/>
                  <a:lumOff val="95000"/>
                </a:schemeClr>
              </a:gs>
              <a:gs pos="100000">
                <a:srgbClr val="FFFFFF">
                  <a:alpha val="3922"/>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2"/>
          <p:cNvSpPr>
            <a:spLocks noGrp="1" noChangeArrowheads="1"/>
          </p:cNvSpPr>
          <p:nvPr>
            <p:ph type="title"/>
          </p:nvPr>
        </p:nvSpPr>
        <p:spPr>
          <a:xfrm>
            <a:off x="838200" y="365127"/>
            <a:ext cx="6091992" cy="1325563"/>
          </a:xfrm>
        </p:spPr>
        <p:txBody>
          <a:bodyPr>
            <a:normAutofit/>
          </a:bodyPr>
          <a:lstStyle/>
          <a:p>
            <a:pPr algn="ctr"/>
            <a:r>
              <a:rPr lang="en-US" sz="4800" dirty="0">
                <a:solidFill>
                  <a:srgbClr val="506294"/>
                </a:solidFill>
                <a:effectLst>
                  <a:outerShdw blurRad="38100" dist="38100" dir="2700000" algn="tl">
                    <a:srgbClr val="000000">
                      <a:alpha val="43137"/>
                    </a:srgbClr>
                  </a:outerShdw>
                </a:effectLst>
                <a:latin typeface="Trebuchet MS" panose="020B0603020202020204" pitchFamily="34" charset="0"/>
              </a:rPr>
              <a:t>Spiritual Formation</a:t>
            </a:r>
          </a:p>
        </p:txBody>
      </p:sp>
      <p:sp>
        <p:nvSpPr>
          <p:cNvPr id="2" name="Rectangle 1"/>
          <p:cNvSpPr/>
          <p:nvPr/>
        </p:nvSpPr>
        <p:spPr>
          <a:xfrm>
            <a:off x="1053195" y="1763739"/>
            <a:ext cx="5666015" cy="3847207"/>
          </a:xfrm>
          <a:prstGeom prst="rect">
            <a:avLst/>
          </a:prstGeom>
        </p:spPr>
        <p:txBody>
          <a:bodyPr wrap="square">
            <a:spAutoFit/>
          </a:bodyPr>
          <a:lstStyle/>
          <a:p>
            <a:r>
              <a:rPr lang="en-US" sz="2800" dirty="0"/>
              <a:t> “</a:t>
            </a:r>
            <a:r>
              <a:rPr lang="en-US" sz="2400" baseline="30000" dirty="0">
                <a:latin typeface="Trebuchet MS" panose="020B0603020202020204" pitchFamily="34" charset="0"/>
              </a:rPr>
              <a:t>17</a:t>
            </a:r>
            <a:r>
              <a:rPr lang="en-US" sz="2400" dirty="0">
                <a:latin typeface="Trebuchet MS" panose="020B0603020202020204" pitchFamily="34" charset="0"/>
              </a:rPr>
              <a:t>Now the Lord is the Spirit, and where the Spirit of the Lord is, there is freedom. </a:t>
            </a:r>
            <a:r>
              <a:rPr lang="en-US" sz="2400" baseline="30000" dirty="0">
                <a:latin typeface="Trebuchet MS" panose="020B0603020202020204" pitchFamily="34" charset="0"/>
              </a:rPr>
              <a:t>18</a:t>
            </a:r>
            <a:r>
              <a:rPr lang="en-US" sz="2400" dirty="0">
                <a:latin typeface="Trebuchet MS" panose="020B0603020202020204" pitchFamily="34" charset="0"/>
              </a:rPr>
              <a:t> And all of us, with unveiled faces, seeing the glory of the Lord as though reflected in a mirror, are </a:t>
            </a:r>
            <a:r>
              <a:rPr lang="en-US" sz="2400" b="1" i="1" dirty="0">
                <a:latin typeface="Trebuchet MS" panose="020B0603020202020204" pitchFamily="34" charset="0"/>
              </a:rPr>
              <a:t>being transformed </a:t>
            </a:r>
            <a:r>
              <a:rPr lang="en-US" sz="2400" dirty="0">
                <a:latin typeface="Trebuchet MS" panose="020B0603020202020204" pitchFamily="34" charset="0"/>
              </a:rPr>
              <a:t>into the same image from one degree of glory to another; for this comes from the Lord, the Spirit.” </a:t>
            </a:r>
          </a:p>
          <a:p>
            <a:endParaRPr lang="en-US" sz="2400" dirty="0">
              <a:latin typeface="Trebuchet MS" panose="020B0603020202020204" pitchFamily="34" charset="0"/>
            </a:endParaRPr>
          </a:p>
          <a:p>
            <a:pPr algn="r"/>
            <a:r>
              <a:rPr lang="en-US" sz="2400" dirty="0">
                <a:latin typeface="Trebuchet MS" panose="020B0603020202020204" pitchFamily="34" charset="0"/>
              </a:rPr>
              <a:t> </a:t>
            </a:r>
            <a:r>
              <a:rPr lang="en-US" sz="2400" baseline="30000" dirty="0">
                <a:latin typeface="Trebuchet MS" panose="020B0603020202020204" pitchFamily="34" charset="0"/>
              </a:rPr>
              <a:t>NRS</a:t>
            </a:r>
            <a:r>
              <a:rPr lang="en-US" sz="2400" dirty="0">
                <a:latin typeface="Trebuchet MS" panose="020B0603020202020204" pitchFamily="34" charset="0"/>
              </a:rPr>
              <a:t> 2 Corinthians 3:17-18</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81131" y="5811431"/>
            <a:ext cx="1088139" cy="743714"/>
          </a:xfrm>
          <a:prstGeom prst="rect">
            <a:avLst/>
          </a:prstGeom>
        </p:spPr>
      </p:pic>
    </p:spTree>
    <p:extLst>
      <p:ext uri="{BB962C8B-B14F-4D97-AF65-F5344CB8AC3E}">
        <p14:creationId xmlns:p14="http://schemas.microsoft.com/office/powerpoint/2010/main" val="967319373"/>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normAutofit/>
          </a:bodyPr>
          <a:lstStyle/>
          <a:p>
            <a:r>
              <a:rPr lang="en-US" sz="4400" dirty="0">
                <a:solidFill>
                  <a:srgbClr val="506294"/>
                </a:solidFill>
                <a:latin typeface="Trebuchet MS" panose="020B0603020202020204" pitchFamily="34" charset="0"/>
              </a:rPr>
              <a:t>Formation Guidelines</a:t>
            </a:r>
          </a:p>
        </p:txBody>
      </p:sp>
      <p:sp>
        <p:nvSpPr>
          <p:cNvPr id="852995" name="Rectangle 3"/>
          <p:cNvSpPr>
            <a:spLocks noGrp="1" noChangeArrowheads="1"/>
          </p:cNvSpPr>
          <p:nvPr>
            <p:ph idx="4294967295"/>
          </p:nvPr>
        </p:nvSpPr>
        <p:spPr>
          <a:xfrm>
            <a:off x="838200" y="1825625"/>
            <a:ext cx="10804453" cy="4351338"/>
          </a:xfrm>
          <a:prstGeom prst="rect">
            <a:avLst/>
          </a:prstGeom>
        </p:spPr>
        <p:txBody>
          <a:bodyPr>
            <a:normAutofit fontScale="92500"/>
          </a:bodyPr>
          <a:lstStyle/>
          <a:p>
            <a:pPr>
              <a:lnSpc>
                <a:spcPct val="90000"/>
              </a:lnSpc>
              <a:buFont typeface="Wingdings" panose="05000000000000000000" pitchFamily="2" charset="2"/>
              <a:buChar char="§"/>
              <a:defRPr/>
            </a:pPr>
            <a:r>
              <a:rPr lang="en-US" sz="4000" dirty="0">
                <a:solidFill>
                  <a:srgbClr val="506294"/>
                </a:solidFill>
                <a:latin typeface="Trebuchet MS" panose="020B0603020202020204" pitchFamily="34" charset="0"/>
              </a:rPr>
              <a:t>Only the Holy Spirit can bring transformation.</a:t>
            </a:r>
          </a:p>
          <a:p>
            <a:pPr>
              <a:buFont typeface="Wingdings" panose="05000000000000000000" pitchFamily="2" charset="2"/>
              <a:buChar char="§"/>
              <a:defRPr/>
            </a:pPr>
            <a:r>
              <a:rPr lang="en-US" sz="4000" dirty="0">
                <a:solidFill>
                  <a:srgbClr val="506294"/>
                </a:solidFill>
                <a:latin typeface="Trebuchet MS" panose="020B0603020202020204" pitchFamily="34" charset="0"/>
              </a:rPr>
              <a:t>We are not here to fix one another.</a:t>
            </a:r>
          </a:p>
          <a:p>
            <a:pPr>
              <a:lnSpc>
                <a:spcPct val="90000"/>
              </a:lnSpc>
              <a:buFont typeface="Wingdings" panose="05000000000000000000" pitchFamily="2" charset="2"/>
              <a:buChar char="§"/>
              <a:defRPr/>
            </a:pPr>
            <a:r>
              <a:rPr lang="en-US" sz="4000" dirty="0">
                <a:solidFill>
                  <a:srgbClr val="506294"/>
                </a:solidFill>
                <a:latin typeface="Trebuchet MS" panose="020B0603020202020204" pitchFamily="34" charset="0"/>
              </a:rPr>
              <a:t>Show respect for every individual in the group.</a:t>
            </a:r>
          </a:p>
          <a:p>
            <a:pPr>
              <a:buFont typeface="Wingdings" panose="05000000000000000000" pitchFamily="2" charset="2"/>
              <a:buChar char="§"/>
              <a:defRPr/>
            </a:pPr>
            <a:r>
              <a:rPr lang="en-US" sz="4000" dirty="0">
                <a:solidFill>
                  <a:srgbClr val="506294"/>
                </a:solidFill>
                <a:latin typeface="Trebuchet MS" panose="020B0603020202020204" pitchFamily="34" charset="0"/>
              </a:rPr>
              <a:t>Answer in first person.</a:t>
            </a:r>
          </a:p>
          <a:p>
            <a:pPr>
              <a:buFont typeface="Wingdings" panose="05000000000000000000" pitchFamily="2" charset="2"/>
              <a:buChar char="§"/>
              <a:defRPr/>
            </a:pPr>
            <a:r>
              <a:rPr lang="en-US" sz="4000" dirty="0">
                <a:solidFill>
                  <a:srgbClr val="506294"/>
                </a:solidFill>
                <a:latin typeface="Trebuchet MS" panose="020B0603020202020204" pitchFamily="34" charset="0"/>
              </a:rPr>
              <a:t>Write down requests for prayer.</a:t>
            </a:r>
          </a:p>
          <a:p>
            <a:pPr>
              <a:lnSpc>
                <a:spcPct val="90000"/>
              </a:lnSpc>
              <a:buFont typeface="Wingdings" panose="05000000000000000000" pitchFamily="2" charset="2"/>
              <a:buChar char="§"/>
              <a:defRPr/>
            </a:pPr>
            <a:r>
              <a:rPr lang="en-US" sz="4000" dirty="0">
                <a:solidFill>
                  <a:srgbClr val="506294"/>
                </a:solidFill>
                <a:latin typeface="Trebuchet MS" panose="020B0603020202020204" pitchFamily="34" charset="0"/>
              </a:rPr>
              <a:t>Leaders are called to gently yet firmly apply means of accountability.</a:t>
            </a:r>
          </a:p>
        </p:txBody>
      </p:sp>
      <p:sp>
        <p:nvSpPr>
          <p:cNvPr id="55298" name="Slide Number Placeholder 3"/>
          <p:cNvSpPr>
            <a:spLocks noGrp="1"/>
          </p:cNvSpPr>
          <p:nvPr>
            <p:ph type="sldNum" sz="quarter" idx="4294967295"/>
          </p:nvPr>
        </p:nvSpPr>
        <p:spPr>
          <a:prstGeom prst="rect">
            <a:avLst/>
          </a:prstGeom>
          <a:noFill/>
        </p:spPr>
        <p:txBody>
          <a:bodyPr/>
          <a:lstStyle/>
          <a:p>
            <a:fld id="{ED241153-A033-4B96-BF5F-1311DE543066}" type="slidenum">
              <a:rPr lang="en-US">
                <a:solidFill>
                  <a:prstClr val="white"/>
                </a:solidFill>
                <a:latin typeface="Garamond"/>
              </a:rPr>
              <a:pPr/>
              <a:t>17</a:t>
            </a:fld>
            <a:endParaRPr lang="en-US">
              <a:solidFill>
                <a:prstClr val="white"/>
              </a:solidFill>
              <a:latin typeface="Garamond"/>
            </a:endParaRPr>
          </a:p>
        </p:txBody>
      </p:sp>
      <p:pic>
        <p:nvPicPr>
          <p:cNvPr id="1026" name="Picture 2" descr="http://images.clipartpanda.com/descending-dove-clipart-Holy-Spirit-Dove-Descending.jp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836287" y="313910"/>
            <a:ext cx="1806367" cy="142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45503"/>
      </p:ext>
    </p:extLst>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07154"/>
      </p:ext>
    </p:extLst>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0B5CC67-AD4E-9E45-B50D-07A1DA71B40D}"/>
              </a:ext>
            </a:extLst>
          </p:cNvPr>
          <p:cNvSpPr>
            <a:spLocks noGrp="1"/>
          </p:cNvSpPr>
          <p:nvPr>
            <p:ph type="ctrTitle"/>
          </p:nvPr>
        </p:nvSpPr>
        <p:spPr/>
        <p:txBody>
          <a:bodyPr/>
          <a:lstStyle/>
          <a:p>
            <a:r>
              <a:rPr lang="en-US" dirty="0"/>
              <a:t>Prayer Together</a:t>
            </a:r>
          </a:p>
        </p:txBody>
      </p:sp>
      <p:sp>
        <p:nvSpPr>
          <p:cNvPr id="5" name="Picture Placeholder 4">
            <a:extLst>
              <a:ext uri="{FF2B5EF4-FFF2-40B4-BE49-F238E27FC236}">
                <a16:creationId xmlns:a16="http://schemas.microsoft.com/office/drawing/2014/main" xmlns="" id="{A65C69F2-06B6-C94E-8A69-652A32478374}"/>
              </a:ext>
            </a:extLst>
          </p:cNvPr>
          <p:cNvSpPr>
            <a:spLocks noGrp="1"/>
          </p:cNvSpPr>
          <p:nvPr>
            <p:ph type="pic" sz="quarter" idx="13"/>
          </p:nvPr>
        </p:nvSpPr>
        <p:spPr/>
      </p:sp>
      <p:pic>
        <p:nvPicPr>
          <p:cNvPr id="6" name="Picture 5">
            <a:extLst>
              <a:ext uri="{FF2B5EF4-FFF2-40B4-BE49-F238E27FC236}">
                <a16:creationId xmlns:a16="http://schemas.microsoft.com/office/drawing/2014/main" xmlns="" id="{4D945AE4-8C56-E145-86F6-07B2279468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3935" y="1690688"/>
            <a:ext cx="1490908" cy="2027459"/>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xmlns="" id="{CEF8DAFC-B541-204A-B9AD-4DE4BA84032A}"/>
              </a:ext>
            </a:extLst>
          </p:cNvPr>
          <p:cNvSpPr txBox="1"/>
          <p:nvPr/>
        </p:nvSpPr>
        <p:spPr>
          <a:xfrm>
            <a:off x="4209196" y="1702210"/>
            <a:ext cx="5773004" cy="4031873"/>
          </a:xfrm>
          <a:prstGeom prst="rect">
            <a:avLst/>
          </a:prstGeom>
          <a:noFill/>
        </p:spPr>
        <p:txBody>
          <a:bodyPr wrap="square" rtlCol="0">
            <a:spAutoFit/>
          </a:bodyPr>
          <a:lstStyle/>
          <a:p>
            <a:pPr algn="ctr"/>
            <a:r>
              <a:rPr lang="en-US" sz="3200" dirty="0"/>
              <a:t>If fruit comes through our abiding in Christ together, how does this shape our intercession? </a:t>
            </a:r>
          </a:p>
          <a:p>
            <a:pPr algn="ctr"/>
            <a:endParaRPr lang="en-US" sz="3200" dirty="0"/>
          </a:p>
          <a:p>
            <a:pPr algn="ctr"/>
            <a:r>
              <a:rPr lang="en-US" sz="3200" dirty="0"/>
              <a:t>How does this inform how we recruit and develop volunteers and leaders?</a:t>
            </a:r>
          </a:p>
        </p:txBody>
      </p:sp>
    </p:spTree>
    <p:extLst>
      <p:ext uri="{BB962C8B-B14F-4D97-AF65-F5344CB8AC3E}">
        <p14:creationId xmlns:p14="http://schemas.microsoft.com/office/powerpoint/2010/main" val="2439459294"/>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48B9B4E-24DE-1645-BBDD-74A818234D33}"/>
              </a:ext>
            </a:extLst>
          </p:cNvPr>
          <p:cNvSpPr>
            <a:spLocks noGrp="1"/>
          </p:cNvSpPr>
          <p:nvPr>
            <p:ph type="title"/>
          </p:nvPr>
        </p:nvSpPr>
        <p:spPr>
          <a:xfrm>
            <a:off x="5983941" y="3189847"/>
            <a:ext cx="4912659" cy="1325563"/>
          </a:xfrm>
        </p:spPr>
        <p:txBody>
          <a:bodyPr/>
          <a:lstStyle/>
          <a:p>
            <a:r>
              <a:rPr lang="en-US" i="1" dirty="0"/>
              <a:t>Reengaging Volunteers &amp; Raising Up </a:t>
            </a:r>
            <a:br>
              <a:rPr lang="en-US" i="1" dirty="0"/>
            </a:br>
            <a:r>
              <a:rPr lang="en-US" i="1" dirty="0"/>
              <a:t>New Leaders </a:t>
            </a:r>
            <a:br>
              <a:rPr lang="en-US" i="1" dirty="0"/>
            </a:br>
            <a:r>
              <a:rPr lang="en-US" i="1" dirty="0"/>
              <a:t>Post-COVID</a:t>
            </a:r>
            <a:br>
              <a:rPr lang="en-US" i="1" dirty="0"/>
            </a:br>
            <a:r>
              <a:rPr lang="en-US" dirty="0"/>
              <a:t/>
            </a:r>
            <a:br>
              <a:rPr lang="en-US" dirty="0"/>
            </a:br>
            <a:r>
              <a:rPr lang="en-US" dirty="0"/>
              <a:t>February 2022</a:t>
            </a:r>
          </a:p>
        </p:txBody>
      </p:sp>
      <p:pic>
        <p:nvPicPr>
          <p:cNvPr id="1026" name="Picture 2" descr="Medium">
            <a:extLst>
              <a:ext uri="{FF2B5EF4-FFF2-40B4-BE49-F238E27FC236}">
                <a16:creationId xmlns:a16="http://schemas.microsoft.com/office/drawing/2014/main" xmlns="" id="{6279BCE8-9B0B-0741-8494-E846DD8952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45577" y="2763981"/>
            <a:ext cx="1650423" cy="226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28660"/>
      </p:ext>
    </p:extLst>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Principle 	 		Practice</a:t>
            </a:r>
          </a:p>
        </p:txBody>
      </p:sp>
      <p:sp>
        <p:nvSpPr>
          <p:cNvPr id="4" name="Content Placeholder 3"/>
          <p:cNvSpPr>
            <a:spLocks noGrp="1"/>
          </p:cNvSpPr>
          <p:nvPr>
            <p:ph sz="half" idx="2"/>
          </p:nvPr>
        </p:nvSpPr>
        <p:spPr/>
        <p:txBody>
          <a:bodyPr>
            <a:normAutofit/>
          </a:bodyPr>
          <a:lstStyle/>
          <a:p>
            <a:r>
              <a:rPr lang="en-US" sz="3600" dirty="0"/>
              <a:t>Prayer is powerful and effective.</a:t>
            </a:r>
          </a:p>
          <a:p>
            <a:endParaRPr lang="en-US" sz="3600" dirty="0"/>
          </a:p>
          <a:p>
            <a:endParaRPr lang="en-US" sz="2400" dirty="0">
              <a:solidFill>
                <a:srgbClr val="8C8280"/>
              </a:solidFill>
              <a:latin typeface="Trebuchet MS" panose="020B0603020202020204" pitchFamily="34" charset="0"/>
            </a:endParaRPr>
          </a:p>
        </p:txBody>
      </p:sp>
      <p:sp>
        <p:nvSpPr>
          <p:cNvPr id="5" name="Content Placeholder 4"/>
          <p:cNvSpPr>
            <a:spLocks noGrp="1"/>
          </p:cNvSpPr>
          <p:nvPr>
            <p:ph sz="quarter" idx="4"/>
          </p:nvPr>
        </p:nvSpPr>
        <p:spPr/>
        <p:txBody>
          <a:bodyPr>
            <a:normAutofit/>
          </a:bodyPr>
          <a:lstStyle/>
          <a:p>
            <a:r>
              <a:rPr lang="en-US" sz="3600" dirty="0"/>
              <a:t>Prayer for volunteers and leaders</a:t>
            </a:r>
          </a:p>
        </p:txBody>
      </p:sp>
      <p:sp>
        <p:nvSpPr>
          <p:cNvPr id="6" name="Rectangle 5"/>
          <p:cNvSpPr/>
          <p:nvPr/>
        </p:nvSpPr>
        <p:spPr>
          <a:xfrm>
            <a:off x="874888" y="3517390"/>
            <a:ext cx="10364811" cy="2677656"/>
          </a:xfrm>
          <a:prstGeom prst="rect">
            <a:avLst/>
          </a:prstGeom>
        </p:spPr>
        <p:txBody>
          <a:bodyPr wrap="square">
            <a:spAutoFit/>
          </a:bodyPr>
          <a:lstStyle/>
          <a:p>
            <a:pPr algn="ctr">
              <a:defRPr/>
            </a:pPr>
            <a:r>
              <a:rPr lang="en-US" sz="2400" i="1" dirty="0">
                <a:solidFill>
                  <a:srgbClr val="8C8280"/>
                </a:solidFill>
                <a:latin typeface="Trebuchet MS" panose="020B0603020202020204" pitchFamily="34" charset="0"/>
              </a:rPr>
              <a:t>“The prayer of a righteous person is powerful and effective.”</a:t>
            </a:r>
          </a:p>
          <a:p>
            <a:pPr algn="ctr">
              <a:defRPr/>
            </a:pPr>
            <a:r>
              <a:rPr lang="en-US" sz="2400" dirty="0">
                <a:solidFill>
                  <a:srgbClr val="8C8280"/>
                </a:solidFill>
                <a:latin typeface="Trebuchet MS" panose="020B0603020202020204" pitchFamily="34" charset="0"/>
              </a:rPr>
              <a:t>- James 5:16b</a:t>
            </a:r>
          </a:p>
          <a:p>
            <a:pPr marL="342900" indent="-342900" algn="ctr">
              <a:buFontTx/>
              <a:buChar char="-"/>
              <a:defRPr/>
            </a:pPr>
            <a:endParaRPr lang="en-US" sz="2400" i="1" dirty="0">
              <a:solidFill>
                <a:srgbClr val="8C8280"/>
              </a:solidFill>
              <a:latin typeface="Trebuchet MS" panose="020B0603020202020204" pitchFamily="34" charset="0"/>
            </a:endParaRPr>
          </a:p>
          <a:p>
            <a:pPr algn="ctr">
              <a:defRPr/>
            </a:pPr>
            <a:r>
              <a:rPr lang="en-US" sz="2400" i="1" dirty="0">
                <a:solidFill>
                  <a:srgbClr val="8C8280"/>
                </a:solidFill>
                <a:latin typeface="Trebuchet MS" panose="020B0603020202020204" pitchFamily="34" charset="0"/>
              </a:rPr>
              <a:t>“One of those days Jesus went out to a mountainside to pray, and spent the night praying to God. When morning came, he called his disciples to him and chose twelve of them…”</a:t>
            </a:r>
          </a:p>
          <a:p>
            <a:pPr algn="ctr">
              <a:defRPr/>
            </a:pPr>
            <a:r>
              <a:rPr lang="en-US" sz="2400" dirty="0">
                <a:solidFill>
                  <a:srgbClr val="8C8280"/>
                </a:solidFill>
                <a:latin typeface="Trebuchet MS" panose="020B0603020202020204" pitchFamily="34" charset="0"/>
              </a:rPr>
              <a:t>- Luke 6:12-13</a:t>
            </a:r>
          </a:p>
        </p:txBody>
      </p:sp>
      <p:pic>
        <p:nvPicPr>
          <p:cNvPr id="7" name="Picture 2" descr="Earth - Iceberg  Wallpaper">
            <a:extLst>
              <a:ext uri="{FF2B5EF4-FFF2-40B4-BE49-F238E27FC236}">
                <a16:creationId xmlns:a16="http://schemas.microsoft.com/office/drawing/2014/main" xmlns="" id="{9D05721C-6533-D04D-9810-7D512CE3EB4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03308" y="193704"/>
            <a:ext cx="2661313" cy="149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02330"/>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18F628E-A02A-6A4A-B95D-9D985220586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49692548"/>
      </p:ext>
    </p:extLst>
  </p:cSld>
  <p:clrMapOvr>
    <a:masterClrMapping/>
  </p:clrMapOvr>
  <p:transition xmlns:p14="http://schemas.microsoft.com/office/powerpoint/2010/mai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6303E-BA13-7B4B-88E6-34826B4D2490}"/>
              </a:ext>
            </a:extLst>
          </p:cNvPr>
          <p:cNvSpPr>
            <a:spLocks noGrp="1"/>
          </p:cNvSpPr>
          <p:nvPr>
            <p:ph type="ctrTitle"/>
          </p:nvPr>
        </p:nvSpPr>
        <p:spPr/>
        <p:txBody>
          <a:bodyPr/>
          <a:lstStyle/>
          <a:p>
            <a:r>
              <a:rPr lang="en-US" dirty="0"/>
              <a:t>Adaptive Leadership</a:t>
            </a:r>
          </a:p>
        </p:txBody>
      </p:sp>
      <p:sp>
        <p:nvSpPr>
          <p:cNvPr id="3" name="Picture Placeholder 2">
            <a:extLst>
              <a:ext uri="{FF2B5EF4-FFF2-40B4-BE49-F238E27FC236}">
                <a16:creationId xmlns:a16="http://schemas.microsoft.com/office/drawing/2014/main" xmlns="" id="{3CD42DBB-8F3E-6F45-A390-19E439CE99CA}"/>
              </a:ext>
            </a:extLst>
          </p:cNvPr>
          <p:cNvSpPr>
            <a:spLocks noGrp="1"/>
          </p:cNvSpPr>
          <p:nvPr>
            <p:ph type="pic" sz="quarter" idx="13"/>
          </p:nvPr>
        </p:nvSpPr>
        <p:spPr/>
      </p:sp>
    </p:spTree>
    <p:extLst>
      <p:ext uri="{BB962C8B-B14F-4D97-AF65-F5344CB8AC3E}">
        <p14:creationId xmlns:p14="http://schemas.microsoft.com/office/powerpoint/2010/main" val="3542004796"/>
      </p:ext>
    </p:extLst>
  </p:cSld>
  <p:clrMapOvr>
    <a:masterClrMapping/>
  </p:clrMapOvr>
  <p:transition xmlns:p14="http://schemas.microsoft.com/office/powerpoint/2010/mai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4327453-ACF6-224A-BCF7-1C0DC4648ECA}"/>
              </a:ext>
            </a:extLst>
          </p:cNvPr>
          <p:cNvSpPr>
            <a:spLocks noGrp="1"/>
          </p:cNvSpPr>
          <p:nvPr>
            <p:ph type="title"/>
          </p:nvPr>
        </p:nvSpPr>
        <p:spPr/>
        <p:txBody>
          <a:bodyPr>
            <a:normAutofit/>
          </a:bodyPr>
          <a:lstStyle/>
          <a:p>
            <a:r>
              <a:rPr lang="en-US" dirty="0"/>
              <a:t>What to do post-COVID?</a:t>
            </a:r>
          </a:p>
        </p:txBody>
      </p:sp>
      <p:sp>
        <p:nvSpPr>
          <p:cNvPr id="5" name="Content Placeholder 4">
            <a:extLst>
              <a:ext uri="{FF2B5EF4-FFF2-40B4-BE49-F238E27FC236}">
                <a16:creationId xmlns:a16="http://schemas.microsoft.com/office/drawing/2014/main" xmlns="" id="{9ABB7711-CD46-B541-92DE-B4F8C0E0198B}"/>
              </a:ext>
            </a:extLst>
          </p:cNvPr>
          <p:cNvSpPr>
            <a:spLocks noGrp="1"/>
          </p:cNvSpPr>
          <p:nvPr>
            <p:ph idx="1"/>
          </p:nvPr>
        </p:nvSpPr>
        <p:spPr>
          <a:xfrm>
            <a:off x="838199" y="1825625"/>
            <a:ext cx="10789693" cy="4351338"/>
          </a:xfrm>
        </p:spPr>
        <p:txBody>
          <a:bodyPr>
            <a:normAutofit/>
          </a:bodyPr>
          <a:lstStyle/>
          <a:p>
            <a:r>
              <a:rPr lang="en-US" dirty="0"/>
              <a:t>What has changed in our church since COVID?</a:t>
            </a:r>
          </a:p>
          <a:p>
            <a:endParaRPr lang="en-US" dirty="0"/>
          </a:p>
          <a:p>
            <a:r>
              <a:rPr lang="en-US" dirty="0"/>
              <a:t>What hasn’t changed?</a:t>
            </a:r>
          </a:p>
          <a:p>
            <a:endParaRPr lang="en-US" dirty="0"/>
          </a:p>
        </p:txBody>
      </p:sp>
    </p:spTree>
    <p:extLst>
      <p:ext uri="{BB962C8B-B14F-4D97-AF65-F5344CB8AC3E}">
        <p14:creationId xmlns:p14="http://schemas.microsoft.com/office/powerpoint/2010/main" val="138476594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A4750-4421-C64E-81FC-5BE4D40EA18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A9ACE45A-8596-9B4C-B6B7-4E675DA48721}"/>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4127" y="0"/>
            <a:ext cx="12222178" cy="6858000"/>
          </a:xfrm>
        </p:spPr>
      </p:pic>
    </p:spTree>
    <p:extLst>
      <p:ext uri="{BB962C8B-B14F-4D97-AF65-F5344CB8AC3E}">
        <p14:creationId xmlns:p14="http://schemas.microsoft.com/office/powerpoint/2010/main" val="3057153679"/>
      </p:ext>
    </p:extLst>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F42C84-2142-634E-9A01-11F8FFF69B47}"/>
              </a:ext>
            </a:extLst>
          </p:cNvPr>
          <p:cNvSpPr>
            <a:spLocks noGrp="1"/>
          </p:cNvSpPr>
          <p:nvPr>
            <p:ph type="title"/>
          </p:nvPr>
        </p:nvSpPr>
        <p:spPr/>
        <p:txBody>
          <a:bodyPr/>
          <a:lstStyle/>
          <a:p>
            <a:pPr algn="ctr"/>
            <a:r>
              <a:rPr lang="en-US" dirty="0" err="1"/>
              <a:t>Cynefin</a:t>
            </a:r>
            <a:r>
              <a:rPr lang="en-US" dirty="0"/>
              <a:t> Framework</a:t>
            </a:r>
          </a:p>
        </p:txBody>
      </p:sp>
      <p:pic>
        <p:nvPicPr>
          <p:cNvPr id="21" name="Content Placeholder 20">
            <a:extLst>
              <a:ext uri="{FF2B5EF4-FFF2-40B4-BE49-F238E27FC236}">
                <a16:creationId xmlns:a16="http://schemas.microsoft.com/office/drawing/2014/main" xmlns="" id="{41654D69-7488-F14F-97F1-0973FB7F8C81}"/>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061855" y="1690692"/>
            <a:ext cx="5713268" cy="4534340"/>
          </a:xfrm>
        </p:spPr>
      </p:pic>
    </p:spTree>
    <p:extLst>
      <p:ext uri="{BB962C8B-B14F-4D97-AF65-F5344CB8AC3E}">
        <p14:creationId xmlns:p14="http://schemas.microsoft.com/office/powerpoint/2010/main" val="3105458995"/>
      </p:ext>
    </p:extLst>
  </p:cSld>
  <p:clrMapOvr>
    <a:masterClrMapping/>
  </p:clrMapOvr>
  <p:transition xmlns:p14="http://schemas.microsoft.com/office/powerpoint/2010/mai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9018B-00C8-2343-9A81-6CAC1B1212FA}"/>
              </a:ext>
            </a:extLst>
          </p:cNvPr>
          <p:cNvSpPr>
            <a:spLocks noGrp="1"/>
          </p:cNvSpPr>
          <p:nvPr>
            <p:ph type="title"/>
          </p:nvPr>
        </p:nvSpPr>
        <p:spPr/>
        <p:txBody>
          <a:bodyPr/>
          <a:lstStyle/>
          <a:p>
            <a:r>
              <a:rPr lang="en-US" dirty="0"/>
              <a:t>Adaptive vs. Technical</a:t>
            </a:r>
          </a:p>
        </p:txBody>
      </p:sp>
      <p:sp>
        <p:nvSpPr>
          <p:cNvPr id="3" name="Content Placeholder 2">
            <a:extLst>
              <a:ext uri="{FF2B5EF4-FFF2-40B4-BE49-F238E27FC236}">
                <a16:creationId xmlns:a16="http://schemas.microsoft.com/office/drawing/2014/main" xmlns="" id="{18A9900E-5EAB-784C-979B-B7B42ED462A3}"/>
              </a:ext>
            </a:extLst>
          </p:cNvPr>
          <p:cNvSpPr>
            <a:spLocks noGrp="1"/>
          </p:cNvSpPr>
          <p:nvPr>
            <p:ph idx="1"/>
          </p:nvPr>
        </p:nvSpPr>
        <p:spPr>
          <a:xfrm>
            <a:off x="838201" y="1825625"/>
            <a:ext cx="5780964" cy="4351338"/>
          </a:xfrm>
        </p:spPr>
        <p:txBody>
          <a:bodyPr>
            <a:normAutofit lnSpcReduction="10000"/>
          </a:bodyPr>
          <a:lstStyle/>
          <a:p>
            <a:r>
              <a:rPr lang="en-US" dirty="0"/>
              <a:t>Distinction between adaptive and technical</a:t>
            </a:r>
          </a:p>
          <a:p>
            <a:endParaRPr lang="en-US" dirty="0"/>
          </a:p>
          <a:p>
            <a:r>
              <a:rPr lang="en-US" dirty="0"/>
              <a:t>Who gets the work?</a:t>
            </a:r>
          </a:p>
          <a:p>
            <a:endParaRPr lang="en-US" dirty="0"/>
          </a:p>
          <a:p>
            <a:r>
              <a:rPr lang="en-US" dirty="0"/>
              <a:t>Role of the positional leader(s)?</a:t>
            </a:r>
          </a:p>
        </p:txBody>
      </p:sp>
      <p:pic>
        <p:nvPicPr>
          <p:cNvPr id="4" name="Content Placeholder 20">
            <a:extLst>
              <a:ext uri="{FF2B5EF4-FFF2-40B4-BE49-F238E27FC236}">
                <a16:creationId xmlns:a16="http://schemas.microsoft.com/office/drawing/2014/main" xmlns="" id="{E5E0D907-8F7B-1748-8609-BE7A34C4BBF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19165" y="1825625"/>
            <a:ext cx="4899158" cy="3637034"/>
          </a:xfrm>
          <a:prstGeom prst="rect">
            <a:avLst/>
          </a:prstGeom>
        </p:spPr>
      </p:pic>
    </p:spTree>
    <p:extLst>
      <p:ext uri="{BB962C8B-B14F-4D97-AF65-F5344CB8AC3E}">
        <p14:creationId xmlns:p14="http://schemas.microsoft.com/office/powerpoint/2010/main" val="1972024620"/>
      </p:ext>
    </p:extLst>
  </p:cSld>
  <p:clrMapOvr>
    <a:masterClrMapping/>
  </p:clrMapOvr>
  <p:transition xmlns:p14="http://schemas.microsoft.com/office/powerpoint/2010/mai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Adaptive Change</a:t>
            </a:r>
          </a:p>
        </p:txBody>
      </p:sp>
      <p:sp>
        <p:nvSpPr>
          <p:cNvPr id="3" name="Content Placeholder 2"/>
          <p:cNvSpPr>
            <a:spLocks noGrp="1"/>
          </p:cNvSpPr>
          <p:nvPr>
            <p:ph idx="1"/>
          </p:nvPr>
        </p:nvSpPr>
        <p:spPr/>
        <p:txBody>
          <a:bodyPr>
            <a:normAutofit lnSpcReduction="10000"/>
          </a:bodyPr>
          <a:lstStyle/>
          <a:p>
            <a:r>
              <a:rPr lang="en-US" dirty="0"/>
              <a:t>“Adaptive processes don’t require leadership with answers. It requires leadership that create </a:t>
            </a:r>
            <a:r>
              <a:rPr lang="en-US" i="1" dirty="0"/>
              <a:t>structures that hold people together through the very conflictive passionate and sometimes awful process of addressing questions for which there aren’t easy answers</a:t>
            </a:r>
            <a:r>
              <a:rPr lang="en-US" dirty="0"/>
              <a:t>.” </a:t>
            </a:r>
          </a:p>
          <a:p>
            <a:pPr algn="r"/>
            <a:r>
              <a:rPr lang="en-US" dirty="0"/>
              <a:t>-Heifetz</a:t>
            </a:r>
          </a:p>
        </p:txBody>
      </p:sp>
    </p:spTree>
    <p:extLst>
      <p:ext uri="{BB962C8B-B14F-4D97-AF65-F5344CB8AC3E}">
        <p14:creationId xmlns:p14="http://schemas.microsoft.com/office/powerpoint/2010/main" val="329879575"/>
      </p:ext>
    </p:extLst>
  </p:cSld>
  <p:clrMapOvr>
    <a:masterClrMapping/>
  </p:clrMapOvr>
  <p:transition xmlns:p14="http://schemas.microsoft.com/office/powerpoint/2010/mai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EF3E907-8D87-2E42-94C9-AAFD13636666}"/>
              </a:ext>
            </a:extLst>
          </p:cNvPr>
          <p:cNvSpPr>
            <a:spLocks noGrp="1"/>
          </p:cNvSpPr>
          <p:nvPr>
            <p:ph type="title"/>
          </p:nvPr>
        </p:nvSpPr>
        <p:spPr/>
        <p:txBody>
          <a:bodyPr/>
          <a:lstStyle/>
          <a:p>
            <a:r>
              <a:rPr lang="en-US" dirty="0"/>
              <a:t>Adaptive Challenge</a:t>
            </a:r>
          </a:p>
        </p:txBody>
      </p:sp>
      <p:sp>
        <p:nvSpPr>
          <p:cNvPr id="4" name="Content Placeholder 3">
            <a:extLst>
              <a:ext uri="{FF2B5EF4-FFF2-40B4-BE49-F238E27FC236}">
                <a16:creationId xmlns:a16="http://schemas.microsoft.com/office/drawing/2014/main" xmlns="" id="{6DB3F367-6F55-E84F-A9D1-1E24085FB20C}"/>
              </a:ext>
            </a:extLst>
          </p:cNvPr>
          <p:cNvSpPr>
            <a:spLocks noGrp="1"/>
          </p:cNvSpPr>
          <p:nvPr>
            <p:ph idx="1"/>
          </p:nvPr>
        </p:nvSpPr>
        <p:spPr/>
        <p:txBody>
          <a:bodyPr/>
          <a:lstStyle/>
          <a:p>
            <a:r>
              <a:rPr lang="en-US" dirty="0"/>
              <a:t>What is your greatest adaptive challenge?</a:t>
            </a:r>
          </a:p>
          <a:p>
            <a:endParaRPr lang="en-US" dirty="0"/>
          </a:p>
          <a:p>
            <a:r>
              <a:rPr lang="en-US" dirty="0"/>
              <a:t>How do you face them?</a:t>
            </a:r>
          </a:p>
          <a:p>
            <a:endParaRPr lang="en-US" dirty="0"/>
          </a:p>
        </p:txBody>
      </p:sp>
    </p:spTree>
    <p:extLst>
      <p:ext uri="{BB962C8B-B14F-4D97-AF65-F5344CB8AC3E}">
        <p14:creationId xmlns:p14="http://schemas.microsoft.com/office/powerpoint/2010/main" val="3204525249"/>
      </p:ext>
    </p:extLst>
  </p:cSld>
  <p:clrMapOvr>
    <a:masterClrMapping/>
  </p:clrMapOvr>
  <p:transition xmlns:p14="http://schemas.microsoft.com/office/powerpoint/2010/mai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7842" cy="6858001"/>
          </a:xfrm>
          <a:prstGeom prst="rect">
            <a:avLst/>
          </a:prstGeom>
        </p:spPr>
      </p:pic>
      <p:sp>
        <p:nvSpPr>
          <p:cNvPr id="4" name="Rectangle 3"/>
          <p:cNvSpPr/>
          <p:nvPr/>
        </p:nvSpPr>
        <p:spPr>
          <a:xfrm>
            <a:off x="842213" y="0"/>
            <a:ext cx="6087979" cy="6858000"/>
          </a:xfrm>
          <a:prstGeom prst="rect">
            <a:avLst/>
          </a:prstGeom>
          <a:gradFill>
            <a:gsLst>
              <a:gs pos="60000">
                <a:schemeClr val="accent1">
                  <a:lumMod val="5000"/>
                  <a:lumOff val="95000"/>
                </a:schemeClr>
              </a:gs>
              <a:gs pos="100000">
                <a:srgbClr val="FFFFFF">
                  <a:alpha val="3922"/>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2"/>
          <p:cNvSpPr>
            <a:spLocks noGrp="1" noChangeArrowheads="1"/>
          </p:cNvSpPr>
          <p:nvPr>
            <p:ph type="title"/>
          </p:nvPr>
        </p:nvSpPr>
        <p:spPr>
          <a:xfrm>
            <a:off x="838200" y="365125"/>
            <a:ext cx="6091992" cy="1325563"/>
          </a:xfrm>
        </p:spPr>
        <p:txBody>
          <a:bodyPr>
            <a:normAutofit/>
          </a:bodyPr>
          <a:lstStyle/>
          <a:p>
            <a:pPr algn="ctr"/>
            <a:r>
              <a:rPr lang="en-US" sz="4800" dirty="0">
                <a:solidFill>
                  <a:srgbClr val="506294"/>
                </a:solidFill>
                <a:effectLst>
                  <a:outerShdw blurRad="38100" dist="38100" dir="2700000" algn="tl">
                    <a:srgbClr val="000000">
                      <a:alpha val="43137"/>
                    </a:srgbClr>
                  </a:outerShdw>
                </a:effectLst>
                <a:latin typeface="Trebuchet MS" panose="020B0603020202020204" pitchFamily="34" charset="0"/>
              </a:rPr>
              <a:t>Have the Same Mind</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8208" y="5819644"/>
            <a:ext cx="1088138" cy="743714"/>
          </a:xfrm>
          <a:prstGeom prst="rect">
            <a:avLst/>
          </a:prstGeom>
        </p:spPr>
      </p:pic>
      <p:sp>
        <p:nvSpPr>
          <p:cNvPr id="2" name="Rectangle 1"/>
          <p:cNvSpPr/>
          <p:nvPr/>
        </p:nvSpPr>
        <p:spPr>
          <a:xfrm>
            <a:off x="1053195" y="1763738"/>
            <a:ext cx="5666014" cy="4893647"/>
          </a:xfrm>
          <a:prstGeom prst="rect">
            <a:avLst/>
          </a:prstGeom>
        </p:spPr>
        <p:txBody>
          <a:bodyPr wrap="square">
            <a:spAutoFit/>
          </a:bodyPr>
          <a:lstStyle/>
          <a:p>
            <a:r>
              <a:rPr lang="en-US" sz="2400" dirty="0"/>
              <a:t>If you have any encouragement from being united with Christ, if any comfort from His love, if any fellowship with the Spirit, if any tenderness and compassion, then make my joy complete by having the same mind, having the same love, being one in spirit and of one mind</a:t>
            </a:r>
            <a:r>
              <a:rPr lang="mr-IN" sz="2400" dirty="0"/>
              <a:t>…</a:t>
            </a:r>
            <a:r>
              <a:rPr lang="en-US" sz="2400" dirty="0"/>
              <a:t>Let the same mind be in you that was in Christ Jesus</a:t>
            </a:r>
            <a:r>
              <a:rPr lang="mr-IN" sz="2400" dirty="0"/>
              <a:t>…</a:t>
            </a:r>
            <a:endParaRPr lang="en-US" sz="2400" dirty="0"/>
          </a:p>
          <a:p>
            <a:r>
              <a:rPr lang="en-US" sz="2400" dirty="0"/>
              <a:t> </a:t>
            </a:r>
          </a:p>
          <a:p>
            <a:endParaRPr lang="en-US" sz="2400" dirty="0">
              <a:latin typeface="Trebuchet MS" panose="020B0603020202020204" pitchFamily="34" charset="0"/>
            </a:endParaRPr>
          </a:p>
          <a:p>
            <a:pPr algn="r"/>
            <a:r>
              <a:rPr lang="en-US" sz="2400" dirty="0">
                <a:latin typeface="Trebuchet MS" panose="020B0603020202020204" pitchFamily="34" charset="0"/>
              </a:rPr>
              <a:t> </a:t>
            </a:r>
            <a:r>
              <a:rPr lang="en-US" sz="2400" baseline="30000" dirty="0">
                <a:latin typeface="Trebuchet MS" panose="020B0603020202020204" pitchFamily="34" charset="0"/>
              </a:rPr>
              <a:t>NIV</a:t>
            </a:r>
            <a:r>
              <a:rPr lang="en-US" sz="2400" dirty="0">
                <a:latin typeface="Trebuchet MS" panose="020B0603020202020204" pitchFamily="34" charset="0"/>
              </a:rPr>
              <a:t> Philippians 2:1-2,5</a:t>
            </a:r>
          </a:p>
        </p:txBody>
      </p:sp>
    </p:spTree>
    <p:extLst>
      <p:ext uri="{BB962C8B-B14F-4D97-AF65-F5344CB8AC3E}">
        <p14:creationId xmlns:p14="http://schemas.microsoft.com/office/powerpoint/2010/main" val="3135697965"/>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24E9948-9F82-CE42-9E35-83470C765DF2}"/>
              </a:ext>
            </a:extLst>
          </p:cNvPr>
          <p:cNvSpPr>
            <a:spLocks noGrp="1"/>
          </p:cNvSpPr>
          <p:nvPr>
            <p:ph type="title"/>
          </p:nvPr>
        </p:nvSpPr>
        <p:spPr/>
        <p:txBody>
          <a:bodyPr/>
          <a:lstStyle/>
          <a:p>
            <a:r>
              <a:rPr lang="en-US" dirty="0"/>
              <a:t>Introductions</a:t>
            </a:r>
          </a:p>
        </p:txBody>
      </p:sp>
      <p:sp>
        <p:nvSpPr>
          <p:cNvPr id="4" name="Content Placeholder 3">
            <a:extLst>
              <a:ext uri="{FF2B5EF4-FFF2-40B4-BE49-F238E27FC236}">
                <a16:creationId xmlns:a16="http://schemas.microsoft.com/office/drawing/2014/main" xmlns="" id="{43977331-4358-E948-8520-91C408CEB078}"/>
              </a:ext>
            </a:extLst>
          </p:cNvPr>
          <p:cNvSpPr>
            <a:spLocks noGrp="1"/>
          </p:cNvSpPr>
          <p:nvPr>
            <p:ph idx="1"/>
          </p:nvPr>
        </p:nvSpPr>
        <p:spPr/>
        <p:txBody>
          <a:bodyPr/>
          <a:lstStyle/>
          <a:p>
            <a:r>
              <a:rPr lang="en-US" dirty="0"/>
              <a:t>What are your biggest challenges with reengaging volunteers post-COVID?</a:t>
            </a:r>
          </a:p>
          <a:p>
            <a:endParaRPr lang="en-US" dirty="0"/>
          </a:p>
          <a:p>
            <a:r>
              <a:rPr lang="en-US" dirty="0"/>
              <a:t>A different perspective on volunteers and raising up leaders.</a:t>
            </a:r>
          </a:p>
        </p:txBody>
      </p:sp>
    </p:spTree>
    <p:extLst>
      <p:ext uri="{BB962C8B-B14F-4D97-AF65-F5344CB8AC3E}">
        <p14:creationId xmlns:p14="http://schemas.microsoft.com/office/powerpoint/2010/main" val="334644201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7842" cy="6858001"/>
          </a:xfrm>
          <a:prstGeom prst="rect">
            <a:avLst/>
          </a:prstGeom>
        </p:spPr>
      </p:pic>
      <p:sp>
        <p:nvSpPr>
          <p:cNvPr id="4" name="Rectangle 3"/>
          <p:cNvSpPr/>
          <p:nvPr/>
        </p:nvSpPr>
        <p:spPr>
          <a:xfrm>
            <a:off x="842213" y="0"/>
            <a:ext cx="6087979" cy="6858000"/>
          </a:xfrm>
          <a:prstGeom prst="rect">
            <a:avLst/>
          </a:prstGeom>
          <a:gradFill>
            <a:gsLst>
              <a:gs pos="60000">
                <a:schemeClr val="accent1">
                  <a:lumMod val="5000"/>
                  <a:lumOff val="95000"/>
                </a:schemeClr>
              </a:gs>
              <a:gs pos="100000">
                <a:srgbClr val="FFFFFF">
                  <a:alpha val="3922"/>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2"/>
          <p:cNvSpPr>
            <a:spLocks noGrp="1" noChangeArrowheads="1"/>
          </p:cNvSpPr>
          <p:nvPr>
            <p:ph type="title"/>
          </p:nvPr>
        </p:nvSpPr>
        <p:spPr>
          <a:xfrm>
            <a:off x="838200" y="365125"/>
            <a:ext cx="6091992" cy="1325563"/>
          </a:xfrm>
        </p:spPr>
        <p:txBody>
          <a:bodyPr>
            <a:normAutofit/>
          </a:bodyPr>
          <a:lstStyle/>
          <a:p>
            <a:pPr algn="ctr"/>
            <a:r>
              <a:rPr lang="en-US" sz="4800" dirty="0">
                <a:solidFill>
                  <a:srgbClr val="506294"/>
                </a:solidFill>
                <a:effectLst>
                  <a:outerShdw blurRad="38100" dist="38100" dir="2700000" algn="tl">
                    <a:srgbClr val="000000">
                      <a:alpha val="43137"/>
                    </a:srgbClr>
                  </a:outerShdw>
                </a:effectLst>
                <a:latin typeface="Trebuchet MS" panose="020B0603020202020204" pitchFamily="34" charset="0"/>
              </a:rPr>
              <a:t>Empty Yourself</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8208" y="5819644"/>
            <a:ext cx="1088138" cy="743714"/>
          </a:xfrm>
          <a:prstGeom prst="rect">
            <a:avLst/>
          </a:prstGeom>
        </p:spPr>
      </p:pic>
      <p:sp>
        <p:nvSpPr>
          <p:cNvPr id="2" name="Rectangle 1"/>
          <p:cNvSpPr/>
          <p:nvPr/>
        </p:nvSpPr>
        <p:spPr>
          <a:xfrm>
            <a:off x="1053195" y="1763738"/>
            <a:ext cx="5666014" cy="4524315"/>
          </a:xfrm>
          <a:prstGeom prst="rect">
            <a:avLst/>
          </a:prstGeom>
        </p:spPr>
        <p:txBody>
          <a:bodyPr wrap="square">
            <a:spAutoFit/>
          </a:bodyPr>
          <a:lstStyle/>
          <a:p>
            <a:r>
              <a:rPr lang="en-US" sz="2400" dirty="0"/>
              <a:t>who, though he was in the form of God,</a:t>
            </a:r>
            <a:br>
              <a:rPr lang="en-US" sz="2400" dirty="0"/>
            </a:br>
            <a:r>
              <a:rPr lang="en-US" sz="2400" dirty="0"/>
              <a:t>    did not regard equality with God</a:t>
            </a:r>
            <a:br>
              <a:rPr lang="en-US" sz="2400" dirty="0"/>
            </a:br>
            <a:r>
              <a:rPr lang="en-US" sz="2400" dirty="0"/>
              <a:t>    as something to be exploited,</a:t>
            </a:r>
            <a:br>
              <a:rPr lang="en-US" sz="2400" dirty="0"/>
            </a:br>
            <a:r>
              <a:rPr lang="en-US" sz="2400" dirty="0"/>
              <a:t>but emptied himself,</a:t>
            </a:r>
            <a:br>
              <a:rPr lang="en-US" sz="2400" dirty="0"/>
            </a:br>
            <a:r>
              <a:rPr lang="en-US" sz="2400" dirty="0"/>
              <a:t>    taking the form of a slave,</a:t>
            </a:r>
            <a:br>
              <a:rPr lang="en-US" sz="2400" dirty="0"/>
            </a:br>
            <a:r>
              <a:rPr lang="en-US" sz="2400" dirty="0"/>
              <a:t>    being born in human likeness.</a:t>
            </a:r>
            <a:br>
              <a:rPr lang="en-US" sz="2400" dirty="0"/>
            </a:br>
            <a:r>
              <a:rPr lang="en-US" sz="2400" dirty="0"/>
              <a:t>And being found in human form,</a:t>
            </a:r>
            <a:br>
              <a:rPr lang="en-US" sz="2400" dirty="0"/>
            </a:br>
            <a:r>
              <a:rPr lang="en-US" sz="2400" dirty="0"/>
              <a:t>    he humbled himself</a:t>
            </a:r>
            <a:br>
              <a:rPr lang="en-US" sz="2400" dirty="0"/>
            </a:br>
            <a:r>
              <a:rPr lang="en-US" sz="2400" dirty="0"/>
              <a:t>    and became obedient to the point of </a:t>
            </a:r>
          </a:p>
          <a:p>
            <a:r>
              <a:rPr lang="en-US" sz="2400" dirty="0"/>
              <a:t>    death—even death on a cross.</a:t>
            </a:r>
          </a:p>
          <a:p>
            <a:endParaRPr lang="en-US" sz="2400" dirty="0">
              <a:latin typeface="Trebuchet MS" panose="020B0603020202020204" pitchFamily="34" charset="0"/>
            </a:endParaRPr>
          </a:p>
          <a:p>
            <a:pPr algn="r"/>
            <a:r>
              <a:rPr lang="en-US" sz="2400" dirty="0">
                <a:latin typeface="Trebuchet MS" panose="020B0603020202020204" pitchFamily="34" charset="0"/>
              </a:rPr>
              <a:t> </a:t>
            </a:r>
            <a:r>
              <a:rPr lang="en-US" sz="2400" baseline="30000" dirty="0">
                <a:latin typeface="Trebuchet MS" panose="020B0603020202020204" pitchFamily="34" charset="0"/>
              </a:rPr>
              <a:t>NRS</a:t>
            </a:r>
            <a:r>
              <a:rPr lang="en-US" sz="2400" dirty="0">
                <a:latin typeface="Trebuchet MS" panose="020B0603020202020204" pitchFamily="34" charset="0"/>
              </a:rPr>
              <a:t> Philippians 2:6-8</a:t>
            </a:r>
          </a:p>
        </p:txBody>
      </p:sp>
    </p:spTree>
    <p:extLst>
      <p:ext uri="{BB962C8B-B14F-4D97-AF65-F5344CB8AC3E}">
        <p14:creationId xmlns:p14="http://schemas.microsoft.com/office/powerpoint/2010/main" val="2804249571"/>
      </p:ext>
    </p:extLst>
  </p:cSld>
  <p:clrMapOvr>
    <a:masterClrMapping/>
  </p:clrMapOvr>
  <p:transition xmlns:p14="http://schemas.microsoft.com/office/powerpoint/2010/mai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
            <a:ext cx="12197843" cy="6858001"/>
          </a:xfrm>
          <a:prstGeom prst="rect">
            <a:avLst/>
          </a:prstGeom>
        </p:spPr>
      </p:pic>
      <p:sp>
        <p:nvSpPr>
          <p:cNvPr id="4" name="Rectangle 3"/>
          <p:cNvSpPr/>
          <p:nvPr/>
        </p:nvSpPr>
        <p:spPr>
          <a:xfrm>
            <a:off x="842213" y="365127"/>
            <a:ext cx="6087979" cy="6858000"/>
          </a:xfrm>
          <a:prstGeom prst="rect">
            <a:avLst/>
          </a:prstGeom>
          <a:gradFill>
            <a:gsLst>
              <a:gs pos="60000">
                <a:schemeClr val="accent1">
                  <a:lumMod val="5000"/>
                  <a:lumOff val="95000"/>
                </a:schemeClr>
              </a:gs>
              <a:gs pos="100000">
                <a:srgbClr val="FFFFFF">
                  <a:alpha val="3922"/>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2"/>
          <p:cNvSpPr>
            <a:spLocks noGrp="1" noChangeArrowheads="1"/>
          </p:cNvSpPr>
          <p:nvPr>
            <p:ph type="title"/>
          </p:nvPr>
        </p:nvSpPr>
        <p:spPr>
          <a:xfrm>
            <a:off x="838200" y="365127"/>
            <a:ext cx="6091992" cy="1325563"/>
          </a:xfrm>
        </p:spPr>
        <p:txBody>
          <a:bodyPr>
            <a:normAutofit/>
          </a:bodyPr>
          <a:lstStyle/>
          <a:p>
            <a:pPr algn="ctr"/>
            <a:r>
              <a:rPr lang="en-US" sz="4800" dirty="0">
                <a:solidFill>
                  <a:srgbClr val="506294"/>
                </a:solidFill>
                <a:effectLst>
                  <a:outerShdw blurRad="38100" dist="38100" dir="2700000" algn="tl">
                    <a:srgbClr val="000000">
                      <a:alpha val="43137"/>
                    </a:srgbClr>
                  </a:outerShdw>
                </a:effectLst>
                <a:latin typeface="Trebuchet MS" panose="020B0603020202020204" pitchFamily="34" charset="0"/>
              </a:rPr>
              <a:t>Book of Acts</a:t>
            </a:r>
          </a:p>
        </p:txBody>
      </p:sp>
      <p:sp>
        <p:nvSpPr>
          <p:cNvPr id="2" name="Rectangle 1"/>
          <p:cNvSpPr/>
          <p:nvPr/>
        </p:nvSpPr>
        <p:spPr>
          <a:xfrm>
            <a:off x="838201" y="1763739"/>
            <a:ext cx="6091992" cy="3785652"/>
          </a:xfrm>
          <a:prstGeom prst="rect">
            <a:avLst/>
          </a:prstGeom>
        </p:spPr>
        <p:txBody>
          <a:bodyPr wrap="square">
            <a:spAutoFit/>
          </a:bodyPr>
          <a:lstStyle/>
          <a:p>
            <a:r>
              <a:rPr lang="en-US" sz="2400" dirty="0"/>
              <a:t>“Therefore, friends,</a:t>
            </a:r>
            <a:r>
              <a:rPr lang="en-US" sz="2400" baseline="30000" dirty="0"/>
              <a:t> </a:t>
            </a:r>
            <a:r>
              <a:rPr lang="en-US" sz="2400" dirty="0"/>
              <a:t>select from among yourselves… full of the Spirit and of wisdom…”</a:t>
            </a:r>
          </a:p>
          <a:p>
            <a:pPr algn="r"/>
            <a:r>
              <a:rPr lang="en-US" sz="2400" baseline="30000" dirty="0">
                <a:latin typeface="Trebuchet MS" panose="020B0603020202020204" pitchFamily="34" charset="0"/>
              </a:rPr>
              <a:t>				NRS</a:t>
            </a:r>
            <a:r>
              <a:rPr lang="en-US" sz="2400" dirty="0">
                <a:latin typeface="Trebuchet MS" panose="020B0603020202020204" pitchFamily="34" charset="0"/>
              </a:rPr>
              <a:t> Acts 6:3</a:t>
            </a:r>
            <a:endParaRPr lang="en-US" sz="2400" dirty="0"/>
          </a:p>
          <a:p>
            <a:endParaRPr lang="en-US" sz="2400" dirty="0"/>
          </a:p>
          <a:p>
            <a:r>
              <a:rPr lang="en-US" sz="2400" dirty="0"/>
              <a:t>“</a:t>
            </a:r>
            <a:r>
              <a:rPr lang="en-US" sz="2400" dirty="0">
                <a:latin typeface="Trebuchet MS" panose="020B0603020202020204" pitchFamily="34" charset="0"/>
              </a:rPr>
              <a:t>For it has seemed good to the Holy Spirit and to us…” </a:t>
            </a:r>
          </a:p>
          <a:p>
            <a:pPr algn="r"/>
            <a:r>
              <a:rPr lang="en-US" sz="2400" baseline="30000" dirty="0">
                <a:latin typeface="Trebuchet MS" panose="020B0603020202020204" pitchFamily="34" charset="0"/>
              </a:rPr>
              <a:t>NRS</a:t>
            </a:r>
            <a:r>
              <a:rPr lang="en-US" sz="2400" dirty="0">
                <a:latin typeface="Trebuchet MS" panose="020B0603020202020204" pitchFamily="34" charset="0"/>
              </a:rPr>
              <a:t> Acts 15:28</a:t>
            </a:r>
          </a:p>
          <a:p>
            <a:endParaRPr lang="en-US" sz="2400" dirty="0"/>
          </a:p>
          <a:p>
            <a:pPr algn="r"/>
            <a:endParaRPr lang="en-US" sz="2400" dirty="0">
              <a:latin typeface="Trebuchet MS" panose="020B0603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81131" y="5811431"/>
            <a:ext cx="1088139" cy="743714"/>
          </a:xfrm>
          <a:prstGeom prst="rect">
            <a:avLst/>
          </a:prstGeom>
        </p:spPr>
      </p:pic>
    </p:spTree>
    <p:extLst>
      <p:ext uri="{BB962C8B-B14F-4D97-AF65-F5344CB8AC3E}">
        <p14:creationId xmlns:p14="http://schemas.microsoft.com/office/powerpoint/2010/main" val="141627328"/>
      </p:ext>
    </p:extLst>
  </p:cSld>
  <p:clrMapOvr>
    <a:masterClrMapping/>
  </p:clrMapOvr>
  <p:transition xmlns:p14="http://schemas.microsoft.com/office/powerpoint/2010/mai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0F8EEA-C5EF-B940-8400-3509A84AAA17}"/>
              </a:ext>
            </a:extLst>
          </p:cNvPr>
          <p:cNvSpPr>
            <a:spLocks noGrp="1"/>
          </p:cNvSpPr>
          <p:nvPr>
            <p:ph type="title"/>
          </p:nvPr>
        </p:nvSpPr>
        <p:spPr/>
        <p:txBody>
          <a:bodyPr/>
          <a:lstStyle/>
          <a:p>
            <a:r>
              <a:rPr lang="en-US" dirty="0"/>
              <a:t>Focus on your ‘why’ together</a:t>
            </a:r>
          </a:p>
        </p:txBody>
      </p:sp>
      <p:sp>
        <p:nvSpPr>
          <p:cNvPr id="5" name="Content Placeholder 4">
            <a:extLst>
              <a:ext uri="{FF2B5EF4-FFF2-40B4-BE49-F238E27FC236}">
                <a16:creationId xmlns:a16="http://schemas.microsoft.com/office/drawing/2014/main" xmlns="" id="{8BB1E301-1ED0-E74D-A067-DC8D747F46D8}"/>
              </a:ext>
            </a:extLst>
          </p:cNvPr>
          <p:cNvSpPr>
            <a:spLocks noGrp="1"/>
          </p:cNvSpPr>
          <p:nvPr>
            <p:ph idx="1"/>
          </p:nvPr>
        </p:nvSpPr>
        <p:spPr>
          <a:xfrm>
            <a:off x="838200" y="1689763"/>
            <a:ext cx="5603543" cy="4803108"/>
          </a:xfrm>
        </p:spPr>
        <p:txBody>
          <a:bodyPr>
            <a:normAutofit fontScale="92500" lnSpcReduction="20000"/>
          </a:bodyPr>
          <a:lstStyle/>
          <a:p>
            <a:pPr algn="ctr"/>
            <a:r>
              <a:rPr lang="en-US" dirty="0"/>
              <a:t>Typical COVID response: treat adaptive challenges like technical ones (relied on experts)</a:t>
            </a:r>
          </a:p>
          <a:p>
            <a:pPr algn="ctr"/>
            <a:endParaRPr lang="en-US" dirty="0"/>
          </a:p>
          <a:p>
            <a:pPr algn="ctr"/>
            <a:r>
              <a:rPr lang="en-US" dirty="0"/>
              <a:t>Adapt our ‘how’ based on our ‘why’ rather than just adjusting our ‘what’ (</a:t>
            </a:r>
            <a:r>
              <a:rPr lang="en-US" i="1" dirty="0"/>
              <a:t>we </a:t>
            </a:r>
            <a:r>
              <a:rPr lang="en-US" dirty="0"/>
              <a:t>start with ‘why’)</a:t>
            </a:r>
          </a:p>
          <a:p>
            <a:pPr algn="ctr"/>
            <a:endParaRPr lang="en-US" dirty="0"/>
          </a:p>
          <a:p>
            <a:pPr algn="ctr"/>
            <a:endParaRPr lang="en-US" dirty="0"/>
          </a:p>
          <a:p>
            <a:pPr algn="ctr"/>
            <a:endParaRPr lang="en-US" dirty="0"/>
          </a:p>
          <a:p>
            <a:pPr algn="ctr"/>
            <a:endParaRPr lang="en-US" dirty="0"/>
          </a:p>
        </p:txBody>
      </p:sp>
      <p:pic>
        <p:nvPicPr>
          <p:cNvPr id="9" name="Picture 2" descr="simon-sinek-start-with-why-golden-circle – WP Tavern">
            <a:extLst>
              <a:ext uri="{FF2B5EF4-FFF2-40B4-BE49-F238E27FC236}">
                <a16:creationId xmlns:a16="http://schemas.microsoft.com/office/drawing/2014/main" xmlns="" id="{7C211E66-399E-5F46-9092-FDB615D17F3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05520" y="2187053"/>
            <a:ext cx="5299881" cy="298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736415"/>
      </p:ext>
    </p:extLst>
  </p:cSld>
  <p:clrMapOvr>
    <a:masterClrMapping/>
  </p:clrMapOvr>
  <p:transition xmlns:p14="http://schemas.microsoft.com/office/powerpoint/2010/mai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B5FFACF-7A4F-0540-BC74-6249AFA64A83}"/>
              </a:ext>
            </a:extLst>
          </p:cNvPr>
          <p:cNvSpPr>
            <a:spLocks noGrp="1"/>
          </p:cNvSpPr>
          <p:nvPr>
            <p:ph type="title"/>
          </p:nvPr>
        </p:nvSpPr>
        <p:spPr/>
        <p:txBody>
          <a:bodyPr>
            <a:noAutofit/>
          </a:bodyPr>
          <a:lstStyle/>
          <a:p>
            <a:r>
              <a:rPr lang="en-US" sz="4800" dirty="0"/>
              <a:t>Adaptive Leadership – Core Processes</a:t>
            </a:r>
          </a:p>
        </p:txBody>
      </p:sp>
      <p:sp>
        <p:nvSpPr>
          <p:cNvPr id="5" name="Content Placeholder 4">
            <a:extLst>
              <a:ext uri="{FF2B5EF4-FFF2-40B4-BE49-F238E27FC236}">
                <a16:creationId xmlns:a16="http://schemas.microsoft.com/office/drawing/2014/main" xmlns="" id="{99C56719-33B3-D64B-AB62-4EBB0A9AE256}"/>
              </a:ext>
            </a:extLst>
          </p:cNvPr>
          <p:cNvSpPr>
            <a:spLocks noGrp="1"/>
          </p:cNvSpPr>
          <p:nvPr>
            <p:ph sz="half" idx="2"/>
          </p:nvPr>
        </p:nvSpPr>
        <p:spPr/>
        <p:txBody>
          <a:bodyPr/>
          <a:lstStyle/>
          <a:p>
            <a:r>
              <a:rPr lang="en-US" dirty="0"/>
              <a:t>On the Balcony 		(See &amp; Discern)</a:t>
            </a:r>
          </a:p>
          <a:p>
            <a:pPr marL="571500" indent="-571500">
              <a:buFont typeface="Arial" panose="020B0604020202020204" pitchFamily="34" charset="0"/>
              <a:buChar char="•"/>
            </a:pPr>
            <a:r>
              <a:rPr lang="en-US" dirty="0"/>
              <a:t>Observation </a:t>
            </a:r>
          </a:p>
          <a:p>
            <a:pPr marL="571500" indent="-571500">
              <a:buFont typeface="Arial" panose="020B0604020202020204" pitchFamily="34" charset="0"/>
              <a:buChar char="•"/>
            </a:pPr>
            <a:r>
              <a:rPr lang="en-US" dirty="0"/>
              <a:t>Interpretation </a:t>
            </a:r>
          </a:p>
          <a:p>
            <a:pPr marL="571500" indent="-571500">
              <a:buFont typeface="Arial" panose="020B0604020202020204" pitchFamily="34" charset="0"/>
              <a:buChar char="•"/>
            </a:pPr>
            <a:r>
              <a:rPr lang="en-US" dirty="0"/>
              <a:t>Design Intervention</a:t>
            </a:r>
          </a:p>
        </p:txBody>
      </p:sp>
      <p:sp>
        <p:nvSpPr>
          <p:cNvPr id="6" name="Content Placeholder 5">
            <a:extLst>
              <a:ext uri="{FF2B5EF4-FFF2-40B4-BE49-F238E27FC236}">
                <a16:creationId xmlns:a16="http://schemas.microsoft.com/office/drawing/2014/main" xmlns="" id="{0E842B80-0590-AA4A-BE20-0AFFA7957723}"/>
              </a:ext>
            </a:extLst>
          </p:cNvPr>
          <p:cNvSpPr>
            <a:spLocks noGrp="1"/>
          </p:cNvSpPr>
          <p:nvPr>
            <p:ph sz="quarter" idx="4"/>
          </p:nvPr>
        </p:nvSpPr>
        <p:spPr/>
        <p:txBody>
          <a:bodyPr/>
          <a:lstStyle/>
          <a:p>
            <a:r>
              <a:rPr lang="en-US" dirty="0"/>
              <a:t>On the Playing Field</a:t>
            </a:r>
          </a:p>
          <a:p>
            <a:pPr marL="571500" indent="-571500">
              <a:buFont typeface="Arial" panose="020B0604020202020204" pitchFamily="34" charset="0"/>
              <a:buChar char="•"/>
            </a:pPr>
            <a:r>
              <a:rPr lang="en-US" dirty="0"/>
              <a:t>Experiment</a:t>
            </a:r>
          </a:p>
          <a:p>
            <a:pPr marL="571500" indent="-571500">
              <a:buFont typeface="Arial" panose="020B0604020202020204" pitchFamily="34" charset="0"/>
              <a:buChar char="•"/>
            </a:pPr>
            <a:r>
              <a:rPr lang="en-US" dirty="0"/>
              <a:t>Continual Improvement</a:t>
            </a:r>
          </a:p>
        </p:txBody>
      </p:sp>
    </p:spTree>
    <p:extLst>
      <p:ext uri="{BB962C8B-B14F-4D97-AF65-F5344CB8AC3E}">
        <p14:creationId xmlns:p14="http://schemas.microsoft.com/office/powerpoint/2010/main" val="277108657"/>
      </p:ext>
    </p:extLst>
  </p:cSld>
  <p:clrMapOvr>
    <a:masterClrMapping/>
  </p:clrMapOvr>
  <p:transition xmlns:p14="http://schemas.microsoft.com/office/powerpoint/2010/mai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4327453-ACF6-224A-BCF7-1C0DC4648ECA}"/>
              </a:ext>
            </a:extLst>
          </p:cNvPr>
          <p:cNvSpPr>
            <a:spLocks noGrp="1"/>
          </p:cNvSpPr>
          <p:nvPr>
            <p:ph type="title"/>
          </p:nvPr>
        </p:nvSpPr>
        <p:spPr/>
        <p:txBody>
          <a:bodyPr>
            <a:normAutofit/>
          </a:bodyPr>
          <a:lstStyle/>
          <a:p>
            <a:r>
              <a:rPr lang="en-US" dirty="0"/>
              <a:t>What to do post-COVID?</a:t>
            </a:r>
          </a:p>
        </p:txBody>
      </p:sp>
      <p:sp>
        <p:nvSpPr>
          <p:cNvPr id="5" name="Content Placeholder 4">
            <a:extLst>
              <a:ext uri="{FF2B5EF4-FFF2-40B4-BE49-F238E27FC236}">
                <a16:creationId xmlns:a16="http://schemas.microsoft.com/office/drawing/2014/main" xmlns="" id="{9ABB7711-CD46-B541-92DE-B4F8C0E0198B}"/>
              </a:ext>
            </a:extLst>
          </p:cNvPr>
          <p:cNvSpPr>
            <a:spLocks noGrp="1"/>
          </p:cNvSpPr>
          <p:nvPr>
            <p:ph idx="1"/>
          </p:nvPr>
        </p:nvSpPr>
        <p:spPr>
          <a:xfrm>
            <a:off x="838199" y="1825625"/>
            <a:ext cx="10789693" cy="4351338"/>
          </a:xfrm>
        </p:spPr>
        <p:txBody>
          <a:bodyPr>
            <a:normAutofit lnSpcReduction="10000"/>
          </a:bodyPr>
          <a:lstStyle/>
          <a:p>
            <a:r>
              <a:rPr lang="en-US" dirty="0"/>
              <a:t>What has changed in our church since COVID?</a:t>
            </a:r>
          </a:p>
          <a:p>
            <a:endParaRPr lang="en-US" dirty="0"/>
          </a:p>
          <a:p>
            <a:r>
              <a:rPr lang="en-US" dirty="0"/>
              <a:t>What hasn’t changed?</a:t>
            </a:r>
          </a:p>
          <a:p>
            <a:endParaRPr lang="en-US" dirty="0"/>
          </a:p>
          <a:p>
            <a:r>
              <a:rPr lang="en-US" dirty="0"/>
              <a:t>What should never change?</a:t>
            </a:r>
          </a:p>
          <a:p>
            <a:endParaRPr lang="en-US" dirty="0"/>
          </a:p>
          <a:p>
            <a:r>
              <a:rPr lang="en-US" dirty="0"/>
              <a:t>What can we change?</a:t>
            </a:r>
          </a:p>
        </p:txBody>
      </p:sp>
    </p:spTree>
    <p:extLst>
      <p:ext uri="{BB962C8B-B14F-4D97-AF65-F5344CB8AC3E}">
        <p14:creationId xmlns:p14="http://schemas.microsoft.com/office/powerpoint/2010/main" val="6718949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B1A047B-2F98-0740-AFAF-C6CD5B35CF7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82869039"/>
      </p:ext>
    </p:extLst>
  </p:cSld>
  <p:clrMapOvr>
    <a:masterClrMapping/>
  </p:clrMapOvr>
  <p:transition xmlns:p14="http://schemas.microsoft.com/office/powerpoint/2010/mai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283FFBFD-D379-ED4E-9DA3-1E03DC5E3B9C}"/>
              </a:ext>
            </a:extLst>
          </p:cNvPr>
          <p:cNvSpPr>
            <a:spLocks noGrp="1"/>
          </p:cNvSpPr>
          <p:nvPr>
            <p:ph type="pic" sz="quarter" idx="13"/>
          </p:nvPr>
        </p:nvSpPr>
        <p:spPr/>
      </p:sp>
      <p:sp>
        <p:nvSpPr>
          <p:cNvPr id="4" name="Title 3">
            <a:extLst>
              <a:ext uri="{FF2B5EF4-FFF2-40B4-BE49-F238E27FC236}">
                <a16:creationId xmlns:a16="http://schemas.microsoft.com/office/drawing/2014/main" xmlns="" id="{4943D115-5524-CC40-874D-36DE57654FF2}"/>
              </a:ext>
            </a:extLst>
          </p:cNvPr>
          <p:cNvSpPr>
            <a:spLocks noGrp="1"/>
          </p:cNvSpPr>
          <p:nvPr>
            <p:ph type="ctrTitle"/>
          </p:nvPr>
        </p:nvSpPr>
        <p:spPr>
          <a:xfrm>
            <a:off x="838200" y="410818"/>
            <a:ext cx="9998122" cy="1151076"/>
          </a:xfrm>
        </p:spPr>
        <p:txBody>
          <a:bodyPr>
            <a:normAutofit/>
          </a:bodyPr>
          <a:lstStyle/>
          <a:p>
            <a:r>
              <a:rPr lang="en-US" dirty="0"/>
              <a:t>Shared Spiritual Leadership</a:t>
            </a:r>
          </a:p>
        </p:txBody>
      </p:sp>
    </p:spTree>
    <p:extLst>
      <p:ext uri="{BB962C8B-B14F-4D97-AF65-F5344CB8AC3E}">
        <p14:creationId xmlns:p14="http://schemas.microsoft.com/office/powerpoint/2010/main" val="1052533549"/>
      </p:ext>
    </p:extLst>
  </p:cSld>
  <p:clrMapOvr>
    <a:masterClrMapping/>
  </p:clrMapOvr>
  <p:transition xmlns:p14="http://schemas.microsoft.com/office/powerpoint/2010/mai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7842" cy="6858001"/>
          </a:xfrm>
          <a:prstGeom prst="rect">
            <a:avLst/>
          </a:prstGeom>
        </p:spPr>
      </p:pic>
      <p:sp>
        <p:nvSpPr>
          <p:cNvPr id="4" name="Rectangle 3"/>
          <p:cNvSpPr/>
          <p:nvPr/>
        </p:nvSpPr>
        <p:spPr>
          <a:xfrm>
            <a:off x="842213" y="0"/>
            <a:ext cx="6087979" cy="6858000"/>
          </a:xfrm>
          <a:prstGeom prst="rect">
            <a:avLst/>
          </a:prstGeom>
          <a:gradFill>
            <a:gsLst>
              <a:gs pos="60000">
                <a:schemeClr val="accent1">
                  <a:lumMod val="5000"/>
                  <a:lumOff val="95000"/>
                </a:schemeClr>
              </a:gs>
              <a:gs pos="100000">
                <a:srgbClr val="FFFFFF">
                  <a:alpha val="3922"/>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2"/>
          <p:cNvSpPr>
            <a:spLocks noGrp="1" noChangeArrowheads="1"/>
          </p:cNvSpPr>
          <p:nvPr>
            <p:ph type="title"/>
          </p:nvPr>
        </p:nvSpPr>
        <p:spPr>
          <a:xfrm>
            <a:off x="838200" y="365125"/>
            <a:ext cx="6091992" cy="1325563"/>
          </a:xfrm>
        </p:spPr>
        <p:txBody>
          <a:bodyPr>
            <a:normAutofit/>
          </a:bodyPr>
          <a:lstStyle/>
          <a:p>
            <a:pPr algn="ctr"/>
            <a:r>
              <a:rPr lang="en-US" sz="4800" dirty="0">
                <a:solidFill>
                  <a:srgbClr val="506294"/>
                </a:solidFill>
                <a:effectLst>
                  <a:outerShdw blurRad="38100" dist="38100" dir="2700000" algn="tl">
                    <a:srgbClr val="000000">
                      <a:alpha val="43137"/>
                    </a:srgbClr>
                  </a:outerShdw>
                </a:effectLst>
                <a:latin typeface="Trebuchet MS" panose="020B0603020202020204" pitchFamily="34" charset="0"/>
              </a:rPr>
              <a:t>Consulting Scripture</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6099" y="5955760"/>
            <a:ext cx="1088138" cy="743714"/>
          </a:xfrm>
          <a:prstGeom prst="rect">
            <a:avLst/>
          </a:prstGeom>
        </p:spPr>
      </p:pic>
      <p:sp>
        <p:nvSpPr>
          <p:cNvPr id="2" name="Rectangle 1"/>
          <p:cNvSpPr/>
          <p:nvPr/>
        </p:nvSpPr>
        <p:spPr>
          <a:xfrm>
            <a:off x="1053195" y="1763738"/>
            <a:ext cx="5666014" cy="5078313"/>
          </a:xfrm>
          <a:prstGeom prst="rect">
            <a:avLst/>
          </a:prstGeom>
        </p:spPr>
        <p:txBody>
          <a:bodyPr wrap="square">
            <a:spAutoFit/>
          </a:bodyPr>
          <a:lstStyle/>
          <a:p>
            <a:r>
              <a:rPr lang="en-US" sz="3600" dirty="0"/>
              <a:t>The Trinity</a:t>
            </a:r>
          </a:p>
          <a:p>
            <a:r>
              <a:rPr lang="en-US" sz="3600" dirty="0"/>
              <a:t>Moses &amp; Jethro</a:t>
            </a:r>
          </a:p>
          <a:p>
            <a:r>
              <a:rPr lang="en-US" sz="3600" dirty="0"/>
              <a:t>Jesus with the Twelve</a:t>
            </a:r>
          </a:p>
          <a:p>
            <a:r>
              <a:rPr lang="en-US" sz="3600" dirty="0"/>
              <a:t>Early Church (Acts 2-6,15)</a:t>
            </a:r>
          </a:p>
          <a:p>
            <a:r>
              <a:rPr lang="en-US" sz="3600" dirty="0"/>
              <a:t>Paul &amp; proteges &amp; elders</a:t>
            </a:r>
          </a:p>
          <a:p>
            <a:endParaRPr lang="en-US" sz="3600" dirty="0"/>
          </a:p>
          <a:p>
            <a:r>
              <a:rPr lang="en-US" sz="3600" dirty="0"/>
              <a:t>Relationship (love) &amp; </a:t>
            </a:r>
          </a:p>
          <a:p>
            <a:r>
              <a:rPr lang="en-US" sz="3600" dirty="0"/>
              <a:t>   Responsibility (purpose)</a:t>
            </a:r>
          </a:p>
          <a:p>
            <a:pPr lvl="1"/>
            <a:endParaRPr lang="en-US" sz="3600" dirty="0"/>
          </a:p>
        </p:txBody>
      </p:sp>
    </p:spTree>
    <p:extLst>
      <p:ext uri="{BB962C8B-B14F-4D97-AF65-F5344CB8AC3E}">
        <p14:creationId xmlns:p14="http://schemas.microsoft.com/office/powerpoint/2010/main" val="976480401"/>
      </p:ext>
    </p:extLst>
  </p:cSld>
  <p:clrMapOvr>
    <a:masterClrMapping/>
  </p:clrMapOvr>
  <p:transition xmlns:p14="http://schemas.microsoft.com/office/powerpoint/2010/mai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t>
            </a:r>
            <a:r>
              <a:rPr lang="mr-IN" dirty="0"/>
              <a:t>…</a:t>
            </a:r>
            <a:r>
              <a:rPr lang="en-US" dirty="0"/>
              <a:t> why teams?</a:t>
            </a:r>
          </a:p>
        </p:txBody>
      </p:sp>
      <p:sp>
        <p:nvSpPr>
          <p:cNvPr id="3" name="Content Placeholder 2"/>
          <p:cNvSpPr>
            <a:spLocks noGrp="1"/>
          </p:cNvSpPr>
          <p:nvPr>
            <p:ph idx="1"/>
          </p:nvPr>
        </p:nvSpPr>
        <p:spPr/>
        <p:txBody>
          <a:bodyPr/>
          <a:lstStyle/>
          <a:p>
            <a:pPr marL="742950" indent="-742950">
              <a:buFont typeface="+mj-lt"/>
              <a:buAutoNum type="arabicPeriod"/>
            </a:pPr>
            <a:r>
              <a:rPr lang="en-US" dirty="0"/>
              <a:t>Biblical model.</a:t>
            </a:r>
          </a:p>
          <a:p>
            <a:pPr marL="742950" indent="-742950">
              <a:buFont typeface="+mj-lt"/>
              <a:buAutoNum type="arabicPeriod"/>
            </a:pPr>
            <a:endParaRPr lang="en-US" dirty="0"/>
          </a:p>
          <a:p>
            <a:pPr marL="742950" indent="-742950">
              <a:buFont typeface="+mj-lt"/>
              <a:buAutoNum type="arabicPeriod"/>
            </a:pPr>
            <a:r>
              <a:rPr lang="en-US" dirty="0"/>
              <a:t>Overcoming adaptive challenges requires shared leadership.</a:t>
            </a:r>
          </a:p>
          <a:p>
            <a:endParaRPr lang="en-US" dirty="0"/>
          </a:p>
          <a:p>
            <a:endParaRPr lang="en-US" dirty="0"/>
          </a:p>
        </p:txBody>
      </p:sp>
    </p:spTree>
    <p:extLst>
      <p:ext uri="{BB962C8B-B14F-4D97-AF65-F5344CB8AC3E}">
        <p14:creationId xmlns:p14="http://schemas.microsoft.com/office/powerpoint/2010/main" val="388693074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Cultivating Environments </a:t>
            </a:r>
            <a:r>
              <a:rPr lang="en-US" sz="2000" dirty="0" err="1">
                <a:solidFill>
                  <a:schemeClr val="tx2"/>
                </a:solidFill>
              </a:rPr>
              <a:t>Roxburgh</a:t>
            </a:r>
            <a:endParaRPr lang="en-US" dirty="0"/>
          </a:p>
        </p:txBody>
      </p:sp>
      <p:sp>
        <p:nvSpPr>
          <p:cNvPr id="3" name="Content Placeholder 2"/>
          <p:cNvSpPr>
            <a:spLocks noGrp="1"/>
          </p:cNvSpPr>
          <p:nvPr>
            <p:ph sz="quarter" idx="4294967295"/>
          </p:nvPr>
        </p:nvSpPr>
        <p:spPr>
          <a:xfrm>
            <a:off x="812800" y="1600200"/>
            <a:ext cx="10566400" cy="4114800"/>
          </a:xfrm>
          <a:prstGeom prst="rect">
            <a:avLst/>
          </a:prstGeom>
        </p:spPr>
        <p:txBody>
          <a:bodyPr/>
          <a:lstStyle/>
          <a:p>
            <a:r>
              <a:rPr lang="en-US" dirty="0"/>
              <a:t>“…recognition that leadership in the local church is less and less about creating and managing programs and then trying to get people into them and more and more about creating the environments that foster interconnections and conversations among people.” (169) </a:t>
            </a:r>
          </a:p>
        </p:txBody>
      </p:sp>
    </p:spTree>
    <p:extLst>
      <p:ext uri="{BB962C8B-B14F-4D97-AF65-F5344CB8AC3E}">
        <p14:creationId xmlns:p14="http://schemas.microsoft.com/office/powerpoint/2010/main" val="2145328735"/>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 Iceberg  Wallpap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2420" y="-63062"/>
            <a:ext cx="12334930" cy="693839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32420" y="513880"/>
            <a:ext cx="4270514" cy="1761062"/>
            <a:chOff x="-132420" y="513880"/>
            <a:chExt cx="4270514" cy="1761062"/>
          </a:xfrm>
        </p:grpSpPr>
        <p:sp>
          <p:nvSpPr>
            <p:cNvPr id="6" name="TextBox 5"/>
            <p:cNvSpPr txBox="1"/>
            <p:nvPr/>
          </p:nvSpPr>
          <p:spPr>
            <a:xfrm>
              <a:off x="-132420" y="513880"/>
              <a:ext cx="3473450" cy="769441"/>
            </a:xfrm>
            <a:prstGeom prst="rect">
              <a:avLst/>
            </a:prstGeom>
            <a:noFill/>
          </p:spPr>
          <p:txBody>
            <a:bodyPr wrap="square" rtlCol="0">
              <a:spAutoFit/>
            </a:bodyPr>
            <a:lstStyle/>
            <a:p>
              <a:pPr algn="ctr"/>
              <a:r>
                <a:rPr lang="en-US" sz="4400" b="1" dirty="0">
                  <a:solidFill>
                    <a:srgbClr val="FFFFFF"/>
                  </a:solidFill>
                  <a:effectLst>
                    <a:outerShdw blurRad="38100" dist="38100" dir="2700000" algn="tl">
                      <a:srgbClr val="000000">
                        <a:alpha val="43137"/>
                      </a:srgbClr>
                    </a:outerShdw>
                  </a:effectLst>
                </a:rPr>
                <a:t>Outcomes</a:t>
              </a:r>
              <a:endParaRPr lang="en-US" sz="4000" b="1" dirty="0">
                <a:solidFill>
                  <a:srgbClr val="FFFFFF"/>
                </a:solidFill>
                <a:effectLst>
                  <a:outerShdw blurRad="38100" dist="38100" dir="2700000" algn="tl">
                    <a:srgbClr val="000000">
                      <a:alpha val="43137"/>
                    </a:srgbClr>
                  </a:outerShdw>
                </a:effectLst>
              </a:endParaRPr>
            </a:p>
          </p:txBody>
        </p:sp>
        <p:sp>
          <p:nvSpPr>
            <p:cNvPr id="9" name="TextBox 8"/>
            <p:cNvSpPr txBox="1"/>
            <p:nvPr/>
          </p:nvSpPr>
          <p:spPr>
            <a:xfrm>
              <a:off x="508000" y="1074613"/>
              <a:ext cx="3630094" cy="1200329"/>
            </a:xfrm>
            <a:prstGeom prst="rect">
              <a:avLst/>
            </a:prstGeom>
            <a:noFill/>
          </p:spPr>
          <p:txBody>
            <a:bodyPr wrap="square" rtlCol="0">
              <a:spAutoFit/>
            </a:bodyPr>
            <a:lstStyle/>
            <a:p>
              <a:r>
                <a:rPr lang="en-US" sz="2400" b="1" dirty="0">
                  <a:solidFill>
                    <a:srgbClr val="FFFFFF"/>
                  </a:solidFill>
                  <a:effectLst>
                    <a:outerShdw blurRad="38100" dist="38100" dir="2700000" algn="tl">
                      <a:srgbClr val="000000">
                        <a:alpha val="43137"/>
                      </a:srgbClr>
                    </a:outerShdw>
                  </a:effectLst>
                </a:rPr>
                <a:t>…a consequence, effect, or outcome of something.</a:t>
              </a:r>
            </a:p>
          </p:txBody>
        </p:sp>
      </p:grpSp>
      <p:grpSp>
        <p:nvGrpSpPr>
          <p:cNvPr id="12" name="Group 11"/>
          <p:cNvGrpSpPr/>
          <p:nvPr/>
        </p:nvGrpSpPr>
        <p:grpSpPr>
          <a:xfrm>
            <a:off x="6991700" y="1973666"/>
            <a:ext cx="4886960" cy="2421296"/>
            <a:chOff x="7201250" y="1973666"/>
            <a:chExt cx="4886960" cy="2421296"/>
          </a:xfrm>
        </p:grpSpPr>
        <p:sp>
          <p:nvSpPr>
            <p:cNvPr id="7" name="TextBox 6"/>
            <p:cNvSpPr txBox="1"/>
            <p:nvPr/>
          </p:nvSpPr>
          <p:spPr>
            <a:xfrm>
              <a:off x="7201250" y="1973666"/>
              <a:ext cx="4886960" cy="769441"/>
            </a:xfrm>
            <a:prstGeom prst="rect">
              <a:avLst/>
            </a:prstGeom>
            <a:noFill/>
          </p:spPr>
          <p:txBody>
            <a:bodyPr wrap="square" rtlCol="0">
              <a:spAutoFit/>
            </a:bodyPr>
            <a:lstStyle/>
            <a:p>
              <a:pPr algn="r"/>
              <a:r>
                <a:rPr lang="en-US" sz="4400" b="1" dirty="0">
                  <a:solidFill>
                    <a:srgbClr val="FFFFFF"/>
                  </a:solidFill>
                  <a:effectLst>
                    <a:outerShdw blurRad="38100" dist="38100" dir="2700000" algn="tl">
                      <a:srgbClr val="000000">
                        <a:alpha val="43137"/>
                      </a:srgbClr>
                    </a:outerShdw>
                  </a:effectLst>
                </a:rPr>
                <a:t>Practices</a:t>
              </a:r>
              <a:endParaRPr lang="en-US" sz="4000" b="1" dirty="0">
                <a:solidFill>
                  <a:srgbClr val="FFFFFF"/>
                </a:solidFill>
                <a:effectLst>
                  <a:outerShdw blurRad="38100" dist="38100" dir="2700000" algn="tl">
                    <a:srgbClr val="000000">
                      <a:alpha val="43137"/>
                    </a:srgbClr>
                  </a:outerShdw>
                </a:effectLst>
              </a:endParaRPr>
            </a:p>
          </p:txBody>
        </p:sp>
        <p:sp>
          <p:nvSpPr>
            <p:cNvPr id="10" name="TextBox 9"/>
            <p:cNvSpPr txBox="1"/>
            <p:nvPr/>
          </p:nvSpPr>
          <p:spPr>
            <a:xfrm>
              <a:off x="8358926" y="2579080"/>
              <a:ext cx="3630094" cy="1815882"/>
            </a:xfrm>
            <a:prstGeom prst="rect">
              <a:avLst/>
            </a:prstGeom>
            <a:noFill/>
          </p:spPr>
          <p:txBody>
            <a:bodyPr wrap="square" rtlCol="0">
              <a:spAutoFit/>
            </a:bodyPr>
            <a:lstStyle/>
            <a:p>
              <a:pPr algn="r"/>
              <a:r>
                <a:rPr lang="en-US" sz="2800" b="1" dirty="0">
                  <a:solidFill>
                    <a:srgbClr val="FFFFFF"/>
                  </a:solidFill>
                  <a:effectLst>
                    <a:outerShdw blurRad="38100" dist="38100" dir="2700000" algn="tl">
                      <a:srgbClr val="000000">
                        <a:alpha val="43137"/>
                      </a:srgbClr>
                    </a:outerShdw>
                  </a:effectLst>
                </a:rPr>
                <a:t>…a series of actions or steps taken in order to achieve a particular end.</a:t>
              </a:r>
            </a:p>
          </p:txBody>
        </p:sp>
      </p:grpSp>
      <p:grpSp>
        <p:nvGrpSpPr>
          <p:cNvPr id="13" name="Group 12"/>
          <p:cNvGrpSpPr/>
          <p:nvPr/>
        </p:nvGrpSpPr>
        <p:grpSpPr>
          <a:xfrm>
            <a:off x="-552255" y="3425258"/>
            <a:ext cx="5152247" cy="3001101"/>
            <a:chOff x="-552255" y="3425258"/>
            <a:chExt cx="5080104" cy="3001101"/>
          </a:xfrm>
        </p:grpSpPr>
        <p:sp>
          <p:nvSpPr>
            <p:cNvPr id="8" name="TextBox 7"/>
            <p:cNvSpPr txBox="1"/>
            <p:nvPr/>
          </p:nvSpPr>
          <p:spPr>
            <a:xfrm>
              <a:off x="-552255" y="3425258"/>
              <a:ext cx="4886960" cy="769441"/>
            </a:xfrm>
            <a:prstGeom prst="rect">
              <a:avLst/>
            </a:prstGeom>
            <a:noFill/>
          </p:spPr>
          <p:txBody>
            <a:bodyPr wrap="square" rtlCol="0">
              <a:spAutoFit/>
            </a:bodyPr>
            <a:lstStyle/>
            <a:p>
              <a:pPr algn="ctr"/>
              <a:r>
                <a:rPr lang="en-US" sz="4400" b="1" dirty="0">
                  <a:solidFill>
                    <a:srgbClr val="FFFFFF"/>
                  </a:solidFill>
                  <a:effectLst>
                    <a:outerShdw blurRad="38100" dist="38100" dir="2700000" algn="tl">
                      <a:srgbClr val="000000">
                        <a:alpha val="43137"/>
                      </a:srgbClr>
                    </a:outerShdw>
                  </a:effectLst>
                </a:rPr>
                <a:t>Principles</a:t>
              </a:r>
              <a:endParaRPr lang="en-US" sz="4000" b="1" dirty="0">
                <a:solidFill>
                  <a:srgbClr val="FFFFFF"/>
                </a:solidFill>
                <a:effectLst>
                  <a:outerShdw blurRad="38100" dist="38100" dir="2700000" algn="tl">
                    <a:srgbClr val="000000">
                      <a:alpha val="43137"/>
                    </a:srgbClr>
                  </a:outerShdw>
                </a:effectLst>
              </a:endParaRPr>
            </a:p>
          </p:txBody>
        </p:sp>
        <p:sp>
          <p:nvSpPr>
            <p:cNvPr id="11" name="TextBox 10"/>
            <p:cNvSpPr txBox="1"/>
            <p:nvPr/>
          </p:nvSpPr>
          <p:spPr>
            <a:xfrm>
              <a:off x="508000" y="4056479"/>
              <a:ext cx="4019849" cy="2369880"/>
            </a:xfrm>
            <a:prstGeom prst="rect">
              <a:avLst/>
            </a:prstGeom>
            <a:noFill/>
          </p:spPr>
          <p:txBody>
            <a:bodyPr wrap="square" rtlCol="0">
              <a:spAutoFit/>
            </a:bodyPr>
            <a:lstStyle/>
            <a:p>
              <a:r>
                <a:rPr lang="en-US" sz="2800" b="1" dirty="0">
                  <a:solidFill>
                    <a:srgbClr val="FFFFFF"/>
                  </a:solidFill>
                  <a:effectLst>
                    <a:outerShdw blurRad="38100" dist="38100" dir="2700000" algn="tl">
                      <a:srgbClr val="000000">
                        <a:alpha val="43137"/>
                      </a:srgbClr>
                    </a:outerShdw>
                  </a:effectLst>
                </a:rPr>
                <a:t>…</a:t>
              </a:r>
              <a:r>
                <a:rPr lang="en-US" sz="2400" b="1" dirty="0">
                  <a:solidFill>
                    <a:srgbClr val="FFFFFF"/>
                  </a:solidFill>
                  <a:effectLst>
                    <a:outerShdw blurRad="38100" dist="38100" dir="2700000" algn="tl">
                      <a:srgbClr val="000000">
                        <a:alpha val="43137"/>
                      </a:srgbClr>
                    </a:outerShdw>
                  </a:effectLst>
                </a:rPr>
                <a:t>a fundamental truth or proposition that serves as the foundation for a system of belief or behaviors or for a chain of reasoning.</a:t>
              </a:r>
              <a:endParaRPr lang="en-US" sz="2800" b="1" dirty="0">
                <a:solidFill>
                  <a:srgbClr val="FFFFFF"/>
                </a:solidFill>
                <a:effectLst>
                  <a:outerShdw blurRad="38100" dist="38100" dir="2700000" algn="tl">
                    <a:srgbClr val="000000">
                      <a:alpha val="43137"/>
                    </a:srgbClr>
                  </a:outerShdw>
                </a:effectLst>
              </a:endParaRPr>
            </a:p>
          </p:txBody>
        </p:sp>
      </p:gr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9731" y="5682645"/>
            <a:ext cx="1088138" cy="743714"/>
          </a:xfrm>
          <a:prstGeom prst="rect">
            <a:avLst/>
          </a:prstGeom>
        </p:spPr>
      </p:pic>
    </p:spTree>
    <p:extLst>
      <p:ext uri="{BB962C8B-B14F-4D97-AF65-F5344CB8AC3E}">
        <p14:creationId xmlns:p14="http://schemas.microsoft.com/office/powerpoint/2010/main" val="184404404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a:t>Team =</a:t>
            </a:r>
          </a:p>
        </p:txBody>
      </p:sp>
      <p:graphicFrame>
        <p:nvGraphicFramePr>
          <p:cNvPr id="3" name="Diagram 2"/>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838200" y="3587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8000"/>
              <a:t>Team =</a:t>
            </a:r>
            <a:endParaRPr lang="en-US" sz="8000" dirty="0"/>
          </a:p>
        </p:txBody>
      </p:sp>
    </p:spTree>
    <p:extLst>
      <p:ext uri="{BB962C8B-B14F-4D97-AF65-F5344CB8AC3E}">
        <p14:creationId xmlns:p14="http://schemas.microsoft.com/office/powerpoint/2010/main" val="4280500824"/>
      </p:ext>
    </p:extLst>
  </p:cSld>
  <p:clrMapOvr>
    <a:masterClrMapping/>
  </p:clrMapOvr>
  <p:transition xmlns:p14="http://schemas.microsoft.com/office/powerpoint/2010/mai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your WE?</a:t>
            </a:r>
          </a:p>
        </p:txBody>
      </p:sp>
      <p:sp>
        <p:nvSpPr>
          <p:cNvPr id="3" name="Content Placeholder 2"/>
          <p:cNvSpPr>
            <a:spLocks noGrp="1"/>
          </p:cNvSpPr>
          <p:nvPr>
            <p:ph idx="1"/>
          </p:nvPr>
        </p:nvSpPr>
        <p:spPr/>
        <p:txBody>
          <a:bodyPr/>
          <a:lstStyle/>
          <a:p>
            <a:r>
              <a:rPr lang="en-US" dirty="0"/>
              <a:t>Do you have team?</a:t>
            </a:r>
          </a:p>
          <a:p>
            <a:endParaRPr lang="en-US" dirty="0"/>
          </a:p>
          <a:p>
            <a:r>
              <a:rPr lang="en-US" dirty="0"/>
              <a:t>Do you share purpose with passion?</a:t>
            </a:r>
          </a:p>
          <a:p>
            <a:endParaRPr lang="en-US" dirty="0"/>
          </a:p>
          <a:p>
            <a:r>
              <a:rPr lang="en-US" dirty="0"/>
              <a:t>Do you have trust and accountability?</a:t>
            </a:r>
          </a:p>
        </p:txBody>
      </p:sp>
    </p:spTree>
    <p:extLst>
      <p:ext uri="{BB962C8B-B14F-4D97-AF65-F5344CB8AC3E}">
        <p14:creationId xmlns:p14="http://schemas.microsoft.com/office/powerpoint/2010/main" val="3858531489"/>
      </p:ext>
    </p:extLst>
  </p:cSld>
  <p:clrMapOvr>
    <a:masterClrMapping/>
  </p:clrMapOvr>
  <p:transition xmlns:p14="http://schemas.microsoft.com/office/powerpoint/2010/mai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Strong Start"/>
          <p:cNvGrpSpPr/>
          <p:nvPr/>
        </p:nvGrpSpPr>
        <p:grpSpPr>
          <a:xfrm>
            <a:off x="7437384" y="247383"/>
            <a:ext cx="2281810" cy="6773894"/>
            <a:chOff x="4955095" y="104295"/>
            <a:chExt cx="2281810" cy="6656232"/>
          </a:xfrm>
        </p:grpSpPr>
        <p:pic>
          <p:nvPicPr>
            <p:cNvPr id="47" name="Picture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5096" y="104295"/>
              <a:ext cx="2281809" cy="4008400"/>
            </a:xfrm>
            <a:prstGeom prst="rect">
              <a:avLst/>
            </a:prstGeom>
            <a:ln>
              <a:noFill/>
            </a:ln>
          </p:spPr>
        </p:pic>
        <p:sp>
          <p:nvSpPr>
            <p:cNvPr id="46" name="Rectangle 45"/>
            <p:cNvSpPr/>
            <p:nvPr/>
          </p:nvSpPr>
          <p:spPr>
            <a:xfrm>
              <a:off x="4955095" y="4119517"/>
              <a:ext cx="2281809" cy="26410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6294"/>
                </a:solidFill>
                <a:effectLst/>
                <a:uLnTx/>
                <a:uFillTx/>
              </a:endParaRPr>
            </a:p>
          </p:txBody>
        </p:sp>
      </p:grpSp>
      <p:grpSp>
        <p:nvGrpSpPr>
          <p:cNvPr id="29" name="Healthy DNA"/>
          <p:cNvGrpSpPr/>
          <p:nvPr/>
        </p:nvGrpSpPr>
        <p:grpSpPr>
          <a:xfrm>
            <a:off x="7459165" y="247387"/>
            <a:ext cx="2281810" cy="6773894"/>
            <a:chOff x="4955095" y="104295"/>
            <a:chExt cx="2281810" cy="6656232"/>
          </a:xfrm>
        </p:grpSpPr>
        <p:pic>
          <p:nvPicPr>
            <p:cNvPr id="32"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5096" y="104295"/>
              <a:ext cx="2281809" cy="4008400"/>
            </a:xfrm>
            <a:prstGeom prst="rect">
              <a:avLst/>
            </a:prstGeom>
            <a:ln>
              <a:noFill/>
            </a:ln>
          </p:spPr>
        </p:pic>
        <p:sp>
          <p:nvSpPr>
            <p:cNvPr id="31" name="Rectangle 30"/>
            <p:cNvSpPr/>
            <p:nvPr/>
          </p:nvSpPr>
          <p:spPr>
            <a:xfrm>
              <a:off x="4955095" y="4119517"/>
              <a:ext cx="2281809" cy="26410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6294"/>
                </a:solidFill>
                <a:effectLst/>
                <a:uLnTx/>
                <a:uFillTx/>
              </a:endParaRPr>
            </a:p>
          </p:txBody>
        </p:sp>
      </p:grpSp>
      <p:grpSp>
        <p:nvGrpSpPr>
          <p:cNvPr id="39" name="Right Leader"/>
          <p:cNvGrpSpPr/>
          <p:nvPr/>
        </p:nvGrpSpPr>
        <p:grpSpPr>
          <a:xfrm>
            <a:off x="7448271" y="249218"/>
            <a:ext cx="2281810" cy="6772319"/>
            <a:chOff x="4955095" y="105843"/>
            <a:chExt cx="2281810" cy="6654684"/>
          </a:xfrm>
        </p:grpSpPr>
        <p:pic>
          <p:nvPicPr>
            <p:cNvPr id="42" name="Picture 4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5096" y="105843"/>
              <a:ext cx="2281809" cy="4005303"/>
            </a:xfrm>
            <a:prstGeom prst="rect">
              <a:avLst/>
            </a:prstGeom>
            <a:ln>
              <a:noFill/>
            </a:ln>
          </p:spPr>
        </p:pic>
        <p:sp>
          <p:nvSpPr>
            <p:cNvPr id="41" name="Rectangle 40"/>
            <p:cNvSpPr/>
            <p:nvPr/>
          </p:nvSpPr>
          <p:spPr>
            <a:xfrm>
              <a:off x="4955095" y="4119517"/>
              <a:ext cx="2281809" cy="26410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6294"/>
                </a:solidFill>
                <a:effectLst/>
                <a:uLnTx/>
                <a:uFillTx/>
              </a:endParaRPr>
            </a:p>
          </p:txBody>
        </p:sp>
      </p:grpSp>
      <p:grpSp>
        <p:nvGrpSpPr>
          <p:cNvPr id="34" name="Right Team"/>
          <p:cNvGrpSpPr/>
          <p:nvPr/>
        </p:nvGrpSpPr>
        <p:grpSpPr>
          <a:xfrm>
            <a:off x="7448275" y="225619"/>
            <a:ext cx="2281810" cy="6773894"/>
            <a:chOff x="4955095" y="104295"/>
            <a:chExt cx="2281810" cy="6656232"/>
          </a:xfrm>
        </p:grpSpPr>
        <p:pic>
          <p:nvPicPr>
            <p:cNvPr id="37" name="Picture 3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5096" y="104295"/>
              <a:ext cx="2281809" cy="4008400"/>
            </a:xfrm>
            <a:prstGeom prst="rect">
              <a:avLst/>
            </a:prstGeom>
            <a:ln>
              <a:noFill/>
            </a:ln>
          </p:spPr>
        </p:pic>
        <p:sp>
          <p:nvSpPr>
            <p:cNvPr id="36" name="Rectangle 35"/>
            <p:cNvSpPr/>
            <p:nvPr/>
          </p:nvSpPr>
          <p:spPr>
            <a:xfrm>
              <a:off x="4955095" y="4119517"/>
              <a:ext cx="2281809" cy="26410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6294"/>
                </a:solidFill>
                <a:effectLst/>
                <a:uLnTx/>
                <a:uFillTx/>
              </a:endParaRPr>
            </a:p>
          </p:txBody>
        </p:sp>
      </p:grpSp>
      <p:grpSp>
        <p:nvGrpSpPr>
          <p:cNvPr id="28" name="Clear Purpose"/>
          <p:cNvGrpSpPr/>
          <p:nvPr/>
        </p:nvGrpSpPr>
        <p:grpSpPr>
          <a:xfrm>
            <a:off x="7448283" y="241300"/>
            <a:ext cx="2281810" cy="6769100"/>
            <a:chOff x="4955095" y="109006"/>
            <a:chExt cx="2281810" cy="6651521"/>
          </a:xfrm>
        </p:grpSpPr>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55096" y="109006"/>
              <a:ext cx="2281809" cy="3998978"/>
            </a:xfrm>
            <a:prstGeom prst="rect">
              <a:avLst/>
            </a:prstGeom>
            <a:ln>
              <a:noFill/>
            </a:ln>
          </p:spPr>
        </p:pic>
        <p:sp>
          <p:nvSpPr>
            <p:cNvPr id="19" name="Rectangle 18"/>
            <p:cNvSpPr/>
            <p:nvPr/>
          </p:nvSpPr>
          <p:spPr>
            <a:xfrm>
              <a:off x="4955095" y="4119517"/>
              <a:ext cx="2281809" cy="26410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6294"/>
                </a:solidFill>
                <a:effectLst/>
                <a:uLnTx/>
                <a:uFillTx/>
              </a:endParaRPr>
            </a:p>
          </p:txBody>
        </p:sp>
      </p:grpSp>
      <p:sp>
        <p:nvSpPr>
          <p:cNvPr id="49" name="TextBox 48"/>
          <p:cNvSpPr txBox="1"/>
          <p:nvPr/>
        </p:nvSpPr>
        <p:spPr>
          <a:xfrm>
            <a:off x="8015256" y="3023335"/>
            <a:ext cx="1111811"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06294"/>
                </a:solidFill>
                <a:effectLst>
                  <a:outerShdw blurRad="38100" dist="38100" dir="2700000" algn="tl">
                    <a:srgbClr val="000000">
                      <a:alpha val="43137"/>
                    </a:srgbClr>
                  </a:outerShdw>
                </a:effectLst>
                <a:uLnTx/>
                <a:uFillTx/>
              </a:rPr>
              <a:t>New  Team</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506294"/>
                </a:solidFill>
                <a:effectLst>
                  <a:outerShdw blurRad="38100" dist="38100" dir="2700000" algn="tl">
                    <a:srgbClr val="000000">
                      <a:alpha val="43137"/>
                    </a:srgbClr>
                  </a:outerShdw>
                </a:effectLst>
              </a:rPr>
              <a:t>Startup</a:t>
            </a:r>
            <a:endParaRPr kumimoji="0" lang="en-US" sz="2000" b="1" i="0" u="none" strike="noStrike" kern="0" cap="none" spc="0" normalizeH="0" baseline="0" noProof="0" dirty="0">
              <a:ln>
                <a:noFill/>
              </a:ln>
              <a:solidFill>
                <a:srgbClr val="506294"/>
              </a:solidFill>
              <a:effectLst>
                <a:outerShdw blurRad="38100" dist="38100" dir="2700000" algn="tl">
                  <a:srgbClr val="000000">
                    <a:alpha val="43137"/>
                  </a:srgbClr>
                </a:outerShdw>
              </a:effectLst>
              <a:uLnTx/>
              <a:uFillTx/>
            </a:endParaRPr>
          </a:p>
        </p:txBody>
      </p:sp>
      <p:sp>
        <p:nvSpPr>
          <p:cNvPr id="7" name="Title 6"/>
          <p:cNvSpPr>
            <a:spLocks noGrp="1"/>
          </p:cNvSpPr>
          <p:nvPr>
            <p:ph type="title"/>
          </p:nvPr>
        </p:nvSpPr>
        <p:spPr/>
        <p:txBody>
          <a:bodyPr/>
          <a:lstStyle/>
          <a:p>
            <a:r>
              <a:rPr lang="en-US" dirty="0"/>
              <a:t>Principle  	Practice</a:t>
            </a:r>
          </a:p>
        </p:txBody>
      </p:sp>
      <p:sp>
        <p:nvSpPr>
          <p:cNvPr id="26" name="Content Placeholder 3"/>
          <p:cNvSpPr>
            <a:spLocks noGrp="1"/>
          </p:cNvSpPr>
          <p:nvPr>
            <p:ph sz="half" idx="2"/>
          </p:nvPr>
        </p:nvSpPr>
        <p:spPr>
          <a:xfrm>
            <a:off x="839788" y="1857375"/>
            <a:ext cx="5157787" cy="4332288"/>
          </a:xfrm>
        </p:spPr>
        <p:txBody>
          <a:bodyPr>
            <a:normAutofit/>
          </a:bodyPr>
          <a:lstStyle/>
          <a:p>
            <a:r>
              <a:rPr lang="en-US" sz="3600" dirty="0"/>
              <a:t>Unity is God’s design. </a:t>
            </a:r>
          </a:p>
          <a:p>
            <a:endParaRPr lang="en-US" sz="3600" dirty="0"/>
          </a:p>
          <a:p>
            <a:r>
              <a:rPr lang="en-US" sz="3600" dirty="0"/>
              <a:t>Overcoming adaptive challenges requires shared leadership (team).</a:t>
            </a:r>
          </a:p>
          <a:p>
            <a:endParaRPr lang="en-US" sz="3600" dirty="0"/>
          </a:p>
          <a:p>
            <a:endParaRPr lang="en-US" sz="3600" dirty="0"/>
          </a:p>
        </p:txBody>
      </p:sp>
      <p:pic>
        <p:nvPicPr>
          <p:cNvPr id="20" name="Picture 2" descr="Earth - Iceberg  Wallpaper">
            <a:extLst>
              <a:ext uri="{FF2B5EF4-FFF2-40B4-BE49-F238E27FC236}">
                <a16:creationId xmlns:a16="http://schemas.microsoft.com/office/drawing/2014/main" xmlns="" id="{57A63AE2-3F65-3A4A-8F96-2ACC490B669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3774" y="5257024"/>
            <a:ext cx="2661313" cy="149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739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900000">
                                      <p:cBhvr>
                                        <p:cTn id="6" dur="2250" fill="hold"/>
                                        <p:tgtEl>
                                          <p:spTgt spid="34"/>
                                        </p:tgtEl>
                                        <p:attrNameLst>
                                          <p:attrName>r</p:attrName>
                                        </p:attrNameLst>
                                      </p:cBhvr>
                                    </p:animRot>
                                  </p:childTnLst>
                                </p:cTn>
                              </p:par>
                              <p:par>
                                <p:cTn id="7" presetID="8" presetClass="emph" presetSubtype="0" fill="hold" nodeType="withEffect">
                                  <p:stCondLst>
                                    <p:cond delay="0"/>
                                  </p:stCondLst>
                                  <p:childTnLst>
                                    <p:animRot by="-3900000">
                                      <p:cBhvr>
                                        <p:cTn id="8" dur="2250" fill="hold"/>
                                        <p:tgtEl>
                                          <p:spTgt spid="39"/>
                                        </p:tgtEl>
                                        <p:attrNameLst>
                                          <p:attrName>r</p:attrName>
                                        </p:attrNameLst>
                                      </p:cBhvr>
                                    </p:animRot>
                                  </p:childTnLst>
                                </p:cTn>
                              </p:par>
                              <p:par>
                                <p:cTn id="9" presetID="8" presetClass="emph" presetSubtype="0" fill="hold" nodeType="withEffect">
                                  <p:stCondLst>
                                    <p:cond delay="0"/>
                                  </p:stCondLst>
                                  <p:childTnLst>
                                    <p:animRot by="7800000">
                                      <p:cBhvr>
                                        <p:cTn id="10" dur="2250" fill="hold"/>
                                        <p:tgtEl>
                                          <p:spTgt spid="29"/>
                                        </p:tgtEl>
                                        <p:attrNameLst>
                                          <p:attrName>r</p:attrName>
                                        </p:attrNameLst>
                                      </p:cBhvr>
                                    </p:animRot>
                                  </p:childTnLst>
                                </p:cTn>
                              </p:par>
                              <p:par>
                                <p:cTn id="11" presetID="8" presetClass="emph" presetSubtype="0" fill="hold" nodeType="withEffect">
                                  <p:stCondLst>
                                    <p:cond delay="0"/>
                                  </p:stCondLst>
                                  <p:childTnLst>
                                    <p:animRot by="-7800000">
                                      <p:cBhvr>
                                        <p:cTn id="12" dur="2250" fill="hold"/>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C3C55-20E3-0143-81DF-EAECB79299D2}"/>
              </a:ext>
            </a:extLst>
          </p:cNvPr>
          <p:cNvSpPr>
            <a:spLocks noGrp="1"/>
          </p:cNvSpPr>
          <p:nvPr>
            <p:ph type="title"/>
          </p:nvPr>
        </p:nvSpPr>
        <p:spPr/>
        <p:txBody>
          <a:bodyPr/>
          <a:lstStyle/>
          <a:p>
            <a:r>
              <a:rPr lang="en-US" dirty="0"/>
              <a:t>Practicing L3 with a Team</a:t>
            </a:r>
          </a:p>
        </p:txBody>
      </p:sp>
      <p:graphicFrame>
        <p:nvGraphicFramePr>
          <p:cNvPr id="4" name="Content Placeholder 3">
            <a:extLst>
              <a:ext uri="{FF2B5EF4-FFF2-40B4-BE49-F238E27FC236}">
                <a16:creationId xmlns:a16="http://schemas.microsoft.com/office/drawing/2014/main" xmlns="" id="{19531444-10EE-1D44-BB37-FDA151074A93}"/>
              </a:ext>
            </a:extLst>
          </p:cNvPr>
          <p:cNvGraphicFramePr>
            <a:graphicFrameLocks noGrp="1"/>
          </p:cNvGraphicFramePr>
          <p:nvPr>
            <p:ph idx="1"/>
            <p:extLst>
              <p:ext uri="{D42A27DB-BD31-4B8C-83A1-F6EECF244321}">
                <p14:modId xmlns:p14="http://schemas.microsoft.com/office/powerpoint/2010/main" val="594418050"/>
              </p:ext>
            </p:extLst>
          </p:nvPr>
        </p:nvGraphicFramePr>
        <p:xfrm>
          <a:off x="838200" y="205764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2CA973BB-6B77-A548-973C-98E06960C6CA}"/>
              </a:ext>
            </a:extLst>
          </p:cNvPr>
          <p:cNvSpPr txBox="1"/>
          <p:nvPr/>
        </p:nvSpPr>
        <p:spPr>
          <a:xfrm>
            <a:off x="4612942" y="2333769"/>
            <a:ext cx="2634017" cy="461665"/>
          </a:xfrm>
          <a:prstGeom prst="rect">
            <a:avLst/>
          </a:prstGeom>
          <a:noFill/>
        </p:spPr>
        <p:txBody>
          <a:bodyPr wrap="square" rtlCol="0">
            <a:spAutoFit/>
          </a:bodyPr>
          <a:lstStyle/>
          <a:p>
            <a:pPr algn="ctr"/>
            <a:r>
              <a:rPr lang="en-US" sz="2400" i="1" dirty="0"/>
              <a:t>On the Balcony</a:t>
            </a:r>
          </a:p>
        </p:txBody>
      </p:sp>
      <p:sp>
        <p:nvSpPr>
          <p:cNvPr id="6" name="TextBox 5">
            <a:extLst>
              <a:ext uri="{FF2B5EF4-FFF2-40B4-BE49-F238E27FC236}">
                <a16:creationId xmlns:a16="http://schemas.microsoft.com/office/drawing/2014/main" xmlns="" id="{5177B01F-F19E-4241-BD7E-6EBBE9562DA5}"/>
              </a:ext>
            </a:extLst>
          </p:cNvPr>
          <p:cNvSpPr txBox="1"/>
          <p:nvPr/>
        </p:nvSpPr>
        <p:spPr>
          <a:xfrm>
            <a:off x="7822436" y="1501213"/>
            <a:ext cx="3231110" cy="461665"/>
          </a:xfrm>
          <a:prstGeom prst="rect">
            <a:avLst/>
          </a:prstGeom>
          <a:noFill/>
        </p:spPr>
        <p:txBody>
          <a:bodyPr wrap="square" rtlCol="0">
            <a:spAutoFit/>
          </a:bodyPr>
          <a:lstStyle/>
          <a:p>
            <a:pPr algn="ctr"/>
            <a:r>
              <a:rPr lang="en-US" sz="2400" i="1" dirty="0"/>
              <a:t>On the Playing Field</a:t>
            </a:r>
          </a:p>
        </p:txBody>
      </p:sp>
      <p:sp>
        <p:nvSpPr>
          <p:cNvPr id="7" name="TextBox 6">
            <a:extLst>
              <a:ext uri="{FF2B5EF4-FFF2-40B4-BE49-F238E27FC236}">
                <a16:creationId xmlns:a16="http://schemas.microsoft.com/office/drawing/2014/main" xmlns="" id="{07B9D82F-A981-B843-9A34-3FAD1329D3A2}"/>
              </a:ext>
            </a:extLst>
          </p:cNvPr>
          <p:cNvSpPr txBox="1"/>
          <p:nvPr/>
        </p:nvSpPr>
        <p:spPr>
          <a:xfrm>
            <a:off x="1269241" y="3170871"/>
            <a:ext cx="2634017" cy="461665"/>
          </a:xfrm>
          <a:prstGeom prst="rect">
            <a:avLst/>
          </a:prstGeom>
          <a:noFill/>
        </p:spPr>
        <p:txBody>
          <a:bodyPr wrap="square" rtlCol="0">
            <a:spAutoFit/>
          </a:bodyPr>
          <a:lstStyle/>
          <a:p>
            <a:pPr algn="ctr"/>
            <a:r>
              <a:rPr lang="en-US" sz="2400" i="1" dirty="0"/>
              <a:t>On our Knees</a:t>
            </a:r>
          </a:p>
        </p:txBody>
      </p:sp>
    </p:spTree>
    <p:extLst>
      <p:ext uri="{BB962C8B-B14F-4D97-AF65-F5344CB8AC3E}">
        <p14:creationId xmlns:p14="http://schemas.microsoft.com/office/powerpoint/2010/main" val="1454310589"/>
      </p:ext>
    </p:extLst>
  </p:cSld>
  <p:clrMapOvr>
    <a:masterClrMapping/>
  </p:clrMapOvr>
  <p:transition xmlns:p14="http://schemas.microsoft.com/office/powerpoint/2010/mai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xmlns="" id="{2EB67963-1476-E849-9881-5BF8EF6778E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291855" y="152400"/>
            <a:ext cx="4991502" cy="6553200"/>
          </a:xfrm>
        </p:spPr>
      </p:pic>
      <p:pic>
        <p:nvPicPr>
          <p:cNvPr id="6" name="Picture 5">
            <a:extLst>
              <a:ext uri="{FF2B5EF4-FFF2-40B4-BE49-F238E27FC236}">
                <a16:creationId xmlns:a16="http://schemas.microsoft.com/office/drawing/2014/main" xmlns="" id="{D5A4BA6D-717D-E148-B8AD-BED46B177F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2213" y="152400"/>
            <a:ext cx="4288744" cy="6553200"/>
          </a:xfrm>
          <a:prstGeom prst="rect">
            <a:avLst/>
          </a:prstGeom>
        </p:spPr>
      </p:pic>
    </p:spTree>
    <p:extLst>
      <p:ext uri="{BB962C8B-B14F-4D97-AF65-F5344CB8AC3E}">
        <p14:creationId xmlns:p14="http://schemas.microsoft.com/office/powerpoint/2010/main" val="3263676491"/>
      </p:ext>
    </p:extLst>
  </p:cSld>
  <p:clrMapOvr>
    <a:masterClrMapping/>
  </p:clrMapOvr>
  <p:transition xmlns:p14="http://schemas.microsoft.com/office/powerpoint/2010/mai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0B4BD61E-8463-304C-939C-D9DEFEC66E3A}"/>
              </a:ext>
            </a:extLst>
          </p:cNvPr>
          <p:cNvSpPr>
            <a:spLocks noGrp="1"/>
          </p:cNvSpPr>
          <p:nvPr>
            <p:ph type="pic" sz="quarter" idx="13"/>
          </p:nvPr>
        </p:nvSpPr>
        <p:spPr/>
      </p:sp>
      <p:sp>
        <p:nvSpPr>
          <p:cNvPr id="4" name="Title 3">
            <a:extLst>
              <a:ext uri="{FF2B5EF4-FFF2-40B4-BE49-F238E27FC236}">
                <a16:creationId xmlns:a16="http://schemas.microsoft.com/office/drawing/2014/main" xmlns="" id="{B9E7F6A6-084F-1A45-B8D3-B4DDEE5C22E6}"/>
              </a:ext>
            </a:extLst>
          </p:cNvPr>
          <p:cNvSpPr>
            <a:spLocks noGrp="1"/>
          </p:cNvSpPr>
          <p:nvPr>
            <p:ph type="ctrTitle"/>
          </p:nvPr>
        </p:nvSpPr>
        <p:spPr/>
        <p:txBody>
          <a:bodyPr/>
          <a:lstStyle/>
          <a:p>
            <a:r>
              <a:rPr lang="en-US" dirty="0"/>
              <a:t>Q&amp;A</a:t>
            </a:r>
          </a:p>
        </p:txBody>
      </p:sp>
    </p:spTree>
    <p:extLst>
      <p:ext uri="{BB962C8B-B14F-4D97-AF65-F5344CB8AC3E}">
        <p14:creationId xmlns:p14="http://schemas.microsoft.com/office/powerpoint/2010/main" val="3948074751"/>
      </p:ext>
    </p:extLst>
  </p:cSld>
  <p:clrMapOvr>
    <a:masterClrMapping/>
  </p:clrMapOvr>
  <p:transition xmlns:p14="http://schemas.microsoft.com/office/powerpoint/2010/mai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Contact Information…</a:t>
            </a:r>
          </a:p>
        </p:txBody>
      </p:sp>
      <p:sp>
        <p:nvSpPr>
          <p:cNvPr id="4" name="Content Placeholder 3"/>
          <p:cNvSpPr>
            <a:spLocks noGrp="1"/>
          </p:cNvSpPr>
          <p:nvPr>
            <p:ph idx="1"/>
          </p:nvPr>
        </p:nvSpPr>
        <p:spPr/>
        <p:txBody>
          <a:bodyPr/>
          <a:lstStyle/>
          <a:p>
            <a:r>
              <a:rPr lang="en-US" dirty="0"/>
              <a:t>Name: Bryan D. Sims	</a:t>
            </a:r>
          </a:p>
          <a:p>
            <a:r>
              <a:rPr lang="en-US" dirty="0"/>
              <a:t>Email: </a:t>
            </a:r>
            <a:r>
              <a:rPr lang="en-US" dirty="0" err="1"/>
              <a:t>bryan.s@spiritual-leadership.org</a:t>
            </a:r>
            <a:endParaRPr lang="en-US" dirty="0"/>
          </a:p>
          <a:p>
            <a:r>
              <a:rPr lang="en-US" dirty="0"/>
              <a:t>Phone: (859) 229-4143</a:t>
            </a:r>
          </a:p>
          <a:p>
            <a:r>
              <a:rPr lang="en-US" dirty="0"/>
              <a:t>Org Website: </a:t>
            </a:r>
            <a:r>
              <a:rPr lang="en-US" dirty="0">
                <a:hlinkClick r:id="rId3"/>
              </a:rPr>
              <a:t>www.spiritual-leadership.org</a:t>
            </a:r>
            <a:endParaRPr lang="en-US" dirty="0"/>
          </a:p>
          <a:p>
            <a:r>
              <a:rPr lang="en-US" dirty="0"/>
              <a:t>Personal Website: </a:t>
            </a:r>
            <a:r>
              <a:rPr lang="en-US" dirty="0">
                <a:hlinkClick r:id="rId4"/>
              </a:rPr>
              <a:t>www.bryandsims.com</a:t>
            </a:r>
            <a:endParaRPr lang="en-US" dirty="0"/>
          </a:p>
          <a:p>
            <a:endParaRPr lang="en-US" dirty="0"/>
          </a:p>
        </p:txBody>
      </p:sp>
    </p:spTree>
    <p:extLst>
      <p:ext uri="{BB962C8B-B14F-4D97-AF65-F5344CB8AC3E}">
        <p14:creationId xmlns:p14="http://schemas.microsoft.com/office/powerpoint/2010/main" val="671898803"/>
      </p:ext>
    </p:extLst>
  </p:cSld>
  <p:clrMapOvr>
    <a:masterClrMapping/>
  </p:clrMapOvr>
  <p:transition xmlns:p14="http://schemas.microsoft.com/office/powerpoint/2010/mai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48B9B4E-24DE-1645-BBDD-74A818234D33}"/>
              </a:ext>
            </a:extLst>
          </p:cNvPr>
          <p:cNvSpPr>
            <a:spLocks noGrp="1"/>
          </p:cNvSpPr>
          <p:nvPr>
            <p:ph type="title"/>
          </p:nvPr>
        </p:nvSpPr>
        <p:spPr>
          <a:xfrm>
            <a:off x="5983941" y="3189847"/>
            <a:ext cx="4912659" cy="1325563"/>
          </a:xfrm>
        </p:spPr>
        <p:txBody>
          <a:bodyPr/>
          <a:lstStyle/>
          <a:p>
            <a:r>
              <a:rPr lang="en-US" i="1" dirty="0"/>
              <a:t>Reengaging Volunteers &amp; Raising Up </a:t>
            </a:r>
            <a:br>
              <a:rPr lang="en-US" i="1" dirty="0"/>
            </a:br>
            <a:r>
              <a:rPr lang="en-US" i="1" dirty="0"/>
              <a:t>New Leaders </a:t>
            </a:r>
            <a:br>
              <a:rPr lang="en-US" i="1" dirty="0"/>
            </a:br>
            <a:r>
              <a:rPr lang="en-US" i="1" dirty="0"/>
              <a:t>Post-COVID</a:t>
            </a:r>
            <a:br>
              <a:rPr lang="en-US" i="1" dirty="0"/>
            </a:br>
            <a:r>
              <a:rPr lang="en-US" dirty="0"/>
              <a:t/>
            </a:r>
            <a:br>
              <a:rPr lang="en-US" dirty="0"/>
            </a:br>
            <a:r>
              <a:rPr lang="en-US" dirty="0"/>
              <a:t>February 2022</a:t>
            </a:r>
          </a:p>
        </p:txBody>
      </p:sp>
      <p:pic>
        <p:nvPicPr>
          <p:cNvPr id="1026" name="Picture 2" descr="Medium">
            <a:extLst>
              <a:ext uri="{FF2B5EF4-FFF2-40B4-BE49-F238E27FC236}">
                <a16:creationId xmlns:a16="http://schemas.microsoft.com/office/drawing/2014/main" xmlns="" id="{6279BCE8-9B0B-0741-8494-E846DD8952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45577" y="2763981"/>
            <a:ext cx="1650423" cy="226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52419"/>
      </p:ext>
    </p:extLst>
  </p:cSld>
  <p:clrMapOvr>
    <a:masterClrMapping/>
  </p:clrMapOvr>
  <p:transition xmlns:p14="http://schemas.microsoft.com/office/powerpoint/2010/mai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633662-2340-5B4C-A512-6464A970AFA0}"/>
              </a:ext>
            </a:extLst>
          </p:cNvPr>
          <p:cNvSpPr>
            <a:spLocks noGrp="1"/>
          </p:cNvSpPr>
          <p:nvPr>
            <p:ph type="title"/>
          </p:nvPr>
        </p:nvSpPr>
        <p:spPr/>
        <p:txBody>
          <a:bodyPr/>
          <a:lstStyle/>
          <a:p>
            <a:endParaRPr lang="en-US"/>
          </a:p>
        </p:txBody>
      </p:sp>
      <p:pic>
        <p:nvPicPr>
          <p:cNvPr id="11" name="Picture 10">
            <a:extLst>
              <a:ext uri="{FF2B5EF4-FFF2-40B4-BE49-F238E27FC236}">
                <a16:creationId xmlns:a16="http://schemas.microsoft.com/office/drawing/2014/main" xmlns="" id="{B07C9C94-AEC8-9140-8843-5300B09E47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41762" y="573405"/>
            <a:ext cx="8458201" cy="5603558"/>
          </a:xfrm>
          <a:prstGeom prst="rect">
            <a:avLst/>
          </a:prstGeom>
        </p:spPr>
      </p:pic>
      <p:sp>
        <p:nvSpPr>
          <p:cNvPr id="13" name="Content Placeholder 12">
            <a:extLst>
              <a:ext uri="{FF2B5EF4-FFF2-40B4-BE49-F238E27FC236}">
                <a16:creationId xmlns:a16="http://schemas.microsoft.com/office/drawing/2014/main" xmlns="" id="{C8589B72-D5F4-D943-BE80-065FB164FBA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7929909"/>
      </p:ext>
    </p:extLst>
  </p:cSld>
  <p:clrMapOvr>
    <a:masterClrMapping/>
  </p:clrMapOvr>
  <p:transition xmlns:p14="http://schemas.microsoft.com/office/powerpoint/2010/mai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CA548-495C-2744-A632-E1F8F1000756}"/>
              </a:ext>
            </a:extLst>
          </p:cNvPr>
          <p:cNvSpPr>
            <a:spLocks noGrp="1"/>
          </p:cNvSpPr>
          <p:nvPr>
            <p:ph type="title"/>
          </p:nvPr>
        </p:nvSpPr>
        <p:spPr/>
        <p:txBody>
          <a:bodyPr/>
          <a:lstStyle/>
          <a:p>
            <a:r>
              <a:rPr lang="en-US" dirty="0"/>
              <a:t>3 Types of Accountability</a:t>
            </a:r>
          </a:p>
        </p:txBody>
      </p:sp>
      <p:sp>
        <p:nvSpPr>
          <p:cNvPr id="3" name="Content Placeholder 2">
            <a:extLst>
              <a:ext uri="{FF2B5EF4-FFF2-40B4-BE49-F238E27FC236}">
                <a16:creationId xmlns:a16="http://schemas.microsoft.com/office/drawing/2014/main" xmlns="" id="{DC120F76-C23F-794B-9F70-188812A3EC16}"/>
              </a:ext>
            </a:extLst>
          </p:cNvPr>
          <p:cNvSpPr>
            <a:spLocks noGrp="1"/>
          </p:cNvSpPr>
          <p:nvPr>
            <p:ph idx="1"/>
          </p:nvPr>
        </p:nvSpPr>
        <p:spPr/>
        <p:txBody>
          <a:bodyPr/>
          <a:lstStyle/>
          <a:p>
            <a:pPr marL="742950" indent="-742950">
              <a:lnSpc>
                <a:spcPct val="200000"/>
              </a:lnSpc>
              <a:buFont typeface="+mj-lt"/>
              <a:buAutoNum type="arabicPeriod"/>
            </a:pPr>
            <a:r>
              <a:rPr lang="en-US" dirty="0"/>
              <a:t>Formational (Spiritual Formation)</a:t>
            </a:r>
          </a:p>
          <a:p>
            <a:pPr marL="742950" indent="-742950">
              <a:lnSpc>
                <a:spcPct val="200000"/>
              </a:lnSpc>
              <a:buFont typeface="+mj-lt"/>
              <a:buAutoNum type="arabicPeriod"/>
            </a:pPr>
            <a:r>
              <a:rPr lang="en-US" dirty="0"/>
              <a:t>Relational (Covenant)</a:t>
            </a:r>
          </a:p>
          <a:p>
            <a:pPr marL="742950" indent="-742950">
              <a:lnSpc>
                <a:spcPct val="200000"/>
              </a:lnSpc>
              <a:buFont typeface="+mj-lt"/>
              <a:buAutoNum type="arabicPeriod"/>
            </a:pPr>
            <a:r>
              <a:rPr lang="en-US" dirty="0"/>
              <a:t>Missional (MAP &amp; RAD)</a:t>
            </a:r>
          </a:p>
        </p:txBody>
      </p:sp>
    </p:spTree>
    <p:extLst>
      <p:ext uri="{BB962C8B-B14F-4D97-AF65-F5344CB8AC3E}">
        <p14:creationId xmlns:p14="http://schemas.microsoft.com/office/powerpoint/2010/main" val="4139801332"/>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9819C48-6416-8145-8B67-BABF1F4D2253}"/>
              </a:ext>
            </a:extLst>
          </p:cNvPr>
          <p:cNvSpPr>
            <a:spLocks noGrp="1"/>
          </p:cNvSpPr>
          <p:nvPr>
            <p:ph type="title"/>
          </p:nvPr>
        </p:nvSpPr>
        <p:spPr>
          <a:xfrm>
            <a:off x="838200" y="1102109"/>
            <a:ext cx="10515600" cy="1325563"/>
          </a:xfrm>
        </p:spPr>
        <p:txBody>
          <a:bodyPr>
            <a:normAutofit fontScale="90000"/>
          </a:bodyPr>
          <a:lstStyle/>
          <a:p>
            <a:pPr algn="ctr"/>
            <a:r>
              <a:rPr lang="en-US" dirty="0"/>
              <a:t>Outcome: </a:t>
            </a:r>
            <a:r>
              <a:rPr lang="en-US" i="1" dirty="0"/>
              <a:t>Engaged Volunteers &amp; New Leaders Post-COVID</a:t>
            </a:r>
            <a:r>
              <a:rPr lang="en-US" dirty="0"/>
              <a:t/>
            </a:r>
            <a:br>
              <a:rPr lang="en-US" dirty="0"/>
            </a:br>
            <a:endParaRPr lang="en-US" dirty="0"/>
          </a:p>
        </p:txBody>
      </p:sp>
      <p:sp>
        <p:nvSpPr>
          <p:cNvPr id="4" name="Content Placeholder 3">
            <a:extLst>
              <a:ext uri="{FF2B5EF4-FFF2-40B4-BE49-F238E27FC236}">
                <a16:creationId xmlns:a16="http://schemas.microsoft.com/office/drawing/2014/main" xmlns="" id="{EF296095-BFD1-234F-91F3-247FADED2DB3}"/>
              </a:ext>
            </a:extLst>
          </p:cNvPr>
          <p:cNvSpPr>
            <a:spLocks noGrp="1"/>
          </p:cNvSpPr>
          <p:nvPr>
            <p:ph idx="1"/>
          </p:nvPr>
        </p:nvSpPr>
        <p:spPr>
          <a:xfrm>
            <a:off x="838200" y="3985145"/>
            <a:ext cx="10515600" cy="2191817"/>
          </a:xfrm>
        </p:spPr>
        <p:txBody>
          <a:bodyPr/>
          <a:lstStyle/>
          <a:p>
            <a:endParaRPr lang="en-US" dirty="0"/>
          </a:p>
        </p:txBody>
      </p:sp>
      <p:pic>
        <p:nvPicPr>
          <p:cNvPr id="5" name="Picture 2" descr="Earth - Iceberg  Wallpaper">
            <a:extLst>
              <a:ext uri="{FF2B5EF4-FFF2-40B4-BE49-F238E27FC236}">
                <a16:creationId xmlns:a16="http://schemas.microsoft.com/office/drawing/2014/main" xmlns="" id="{28468859-C10A-7145-9F6E-7CE5E377BE4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8593" y="2414026"/>
            <a:ext cx="7154813" cy="402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266808"/>
      </p:ext>
    </p:extLst>
  </p:cSld>
  <p:clrMapOvr>
    <a:masterClrMapping/>
  </p:clrMapOvr>
  <p:transition xmlns:p14="http://schemas.microsoft.com/office/powerpoint/2010/mai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633662-2340-5B4C-A512-6464A970AFA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xmlns="" id="{BFC493AC-6E18-144E-9C9C-07216B46379F}"/>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rot="5400000">
            <a:off x="2679125" y="-2009854"/>
            <a:ext cx="7949045" cy="10287001"/>
          </a:xfrm>
        </p:spPr>
      </p:pic>
    </p:spTree>
    <p:extLst>
      <p:ext uri="{BB962C8B-B14F-4D97-AF65-F5344CB8AC3E}">
        <p14:creationId xmlns:p14="http://schemas.microsoft.com/office/powerpoint/2010/main" val="4284392888"/>
      </p:ext>
    </p:extLst>
  </p:cSld>
  <p:clrMapOvr>
    <a:masterClrMapping/>
  </p:clrMapOvr>
  <p:transition xmlns:p14="http://schemas.microsoft.com/office/powerpoint/2010/mai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Capacity</a:t>
            </a:r>
          </a:p>
        </p:txBody>
      </p:sp>
      <p:sp>
        <p:nvSpPr>
          <p:cNvPr id="3" name="Content Placeholder 2"/>
          <p:cNvSpPr>
            <a:spLocks noGrp="1"/>
          </p:cNvSpPr>
          <p:nvPr>
            <p:ph idx="1"/>
          </p:nvPr>
        </p:nvSpPr>
        <p:spPr>
          <a:xfrm>
            <a:off x="838200" y="1825624"/>
            <a:ext cx="10515600" cy="4879975"/>
          </a:xfrm>
        </p:spPr>
        <p:txBody>
          <a:bodyPr>
            <a:normAutofit fontScale="92500" lnSpcReduction="20000"/>
          </a:bodyPr>
          <a:lstStyle/>
          <a:p>
            <a:r>
              <a:rPr lang="en-US" sz="4300" dirty="0"/>
              <a:t>If you need more capacity, how create more?</a:t>
            </a:r>
          </a:p>
          <a:p>
            <a:pPr marL="742950" indent="-742950">
              <a:buFont typeface="+mj-lt"/>
              <a:buAutoNum type="arabicPeriod"/>
            </a:pPr>
            <a:r>
              <a:rPr lang="en-US" sz="4300" dirty="0"/>
              <a:t>Get better at something (more effective &amp; more efficient; learning to prioritize)</a:t>
            </a:r>
          </a:p>
          <a:p>
            <a:pPr marL="742950" indent="-742950">
              <a:buFont typeface="+mj-lt"/>
              <a:buAutoNum type="arabicPeriod"/>
            </a:pPr>
            <a:r>
              <a:rPr lang="en-US" sz="4300" dirty="0"/>
              <a:t>Give something away (delegate)*</a:t>
            </a:r>
          </a:p>
          <a:p>
            <a:pPr marL="1428750" lvl="1" indent="-742950">
              <a:buFont typeface="+mj-lt"/>
              <a:buAutoNum type="alphaLcPeriod"/>
            </a:pPr>
            <a:r>
              <a:rPr lang="en-US" sz="3200" dirty="0"/>
              <a:t>Tasks</a:t>
            </a:r>
          </a:p>
          <a:p>
            <a:pPr marL="1428750" lvl="1" indent="-742950">
              <a:buFont typeface="+mj-lt"/>
              <a:buAutoNum type="alphaLcPeriod"/>
            </a:pPr>
            <a:r>
              <a:rPr lang="en-US" sz="3200" dirty="0"/>
              <a:t>Responsibility</a:t>
            </a:r>
          </a:p>
          <a:p>
            <a:pPr marL="1428750" lvl="1" indent="-742950">
              <a:buFont typeface="+mj-lt"/>
              <a:buAutoNum type="alphaLcPeriod"/>
            </a:pPr>
            <a:r>
              <a:rPr lang="en-US" sz="3200" dirty="0"/>
              <a:t>Authority</a:t>
            </a:r>
          </a:p>
          <a:p>
            <a:pPr marL="742950" indent="-742950">
              <a:buFont typeface="+mj-lt"/>
              <a:buAutoNum type="arabicPeriod"/>
            </a:pPr>
            <a:r>
              <a:rPr lang="en-US" sz="4300" dirty="0"/>
              <a:t>Create systems for multiplication</a:t>
            </a:r>
          </a:p>
          <a:p>
            <a:pPr marL="1428750" lvl="1" indent="-742950">
              <a:buFont typeface="+mj-lt"/>
              <a:buAutoNum type="alphaLcPeriod"/>
            </a:pPr>
            <a:endParaRPr lang="en-US" sz="3200" dirty="0"/>
          </a:p>
          <a:p>
            <a:pPr lvl="1" indent="0">
              <a:buNone/>
            </a:pPr>
            <a:r>
              <a:rPr lang="en-US" sz="3200" dirty="0"/>
              <a:t>*Delegation often requires equipping/empowerment</a:t>
            </a:r>
          </a:p>
        </p:txBody>
      </p:sp>
    </p:spTree>
    <p:extLst>
      <p:ext uri="{BB962C8B-B14F-4D97-AF65-F5344CB8AC3E}">
        <p14:creationId xmlns:p14="http://schemas.microsoft.com/office/powerpoint/2010/main" val="68127610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ircular Arrow 23"/>
          <p:cNvSpPr/>
          <p:nvPr/>
        </p:nvSpPr>
        <p:spPr>
          <a:xfrm>
            <a:off x="3090676" y="443769"/>
            <a:ext cx="6010649" cy="5970462"/>
          </a:xfrm>
          <a:prstGeom prst="circularArrow">
            <a:avLst>
              <a:gd name="adj1" fmla="val 4797"/>
              <a:gd name="adj2" fmla="val 455655"/>
              <a:gd name="adj3" fmla="val 13048937"/>
              <a:gd name="adj4" fmla="val 17858729"/>
              <a:gd name="adj5" fmla="val 4847"/>
            </a:avLst>
          </a:prstGeom>
          <a:solidFill>
            <a:srgbClr val="1E30CC">
              <a:alpha val="34902"/>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Title 4"/>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Disciple Making System</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887" y="1151984"/>
            <a:ext cx="1919978" cy="259209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2509" y="4140835"/>
            <a:ext cx="1960331" cy="1689771"/>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1138" y="3732402"/>
            <a:ext cx="2036868" cy="2098204"/>
          </a:xfrm>
          <a:prstGeom prst="rect">
            <a:avLst/>
          </a:prstGeom>
          <a:noFill/>
          <a:ln>
            <a:noFill/>
          </a:ln>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9309" y="1375385"/>
            <a:ext cx="1919978" cy="2372871"/>
          </a:xfrm>
          <a:prstGeom prst="rect">
            <a:avLst/>
          </a:prstGeom>
        </p:spPr>
      </p:pic>
      <p:sp>
        <p:nvSpPr>
          <p:cNvPr id="10" name="TextBox 9"/>
          <p:cNvSpPr txBox="1"/>
          <p:nvPr/>
        </p:nvSpPr>
        <p:spPr>
          <a:xfrm>
            <a:off x="1475167" y="3732402"/>
            <a:ext cx="453970" cy="707886"/>
          </a:xfrm>
          <a:prstGeom prst="rect">
            <a:avLst/>
          </a:prstGeom>
          <a:noFill/>
        </p:spPr>
        <p:txBody>
          <a:bodyPr wrap="none" rtlCol="0">
            <a:spAutoFit/>
          </a:bodyPr>
          <a:lstStyle/>
          <a:p>
            <a:pPr algn="ctr"/>
            <a:r>
              <a:rPr lang="en-US" sz="4000" dirty="0">
                <a:solidFill>
                  <a:schemeClr val="accent6"/>
                </a:solidFill>
                <a:effectLst>
                  <a:outerShdw blurRad="38100" dist="38100" dir="2700000" algn="tl">
                    <a:srgbClr val="000000">
                      <a:alpha val="43137"/>
                    </a:srgbClr>
                  </a:outerShdw>
                </a:effectLst>
              </a:rPr>
              <a:t>1</a:t>
            </a:r>
          </a:p>
        </p:txBody>
      </p:sp>
      <p:sp>
        <p:nvSpPr>
          <p:cNvPr id="11" name="TextBox 10"/>
          <p:cNvSpPr txBox="1"/>
          <p:nvPr/>
        </p:nvSpPr>
        <p:spPr>
          <a:xfrm>
            <a:off x="3955686" y="5830606"/>
            <a:ext cx="453971" cy="707886"/>
          </a:xfrm>
          <a:prstGeom prst="rect">
            <a:avLst/>
          </a:prstGeom>
          <a:noFill/>
        </p:spPr>
        <p:txBody>
          <a:bodyPr wrap="none" rtlCol="0">
            <a:spAutoFit/>
          </a:bodyPr>
          <a:lstStyle/>
          <a:p>
            <a:pPr algn="ctr"/>
            <a:r>
              <a:rPr lang="en-US" sz="4000" dirty="0">
                <a:solidFill>
                  <a:schemeClr val="accent6"/>
                </a:solidFill>
                <a:effectLst>
                  <a:outerShdw blurRad="38100" dist="38100" dir="2700000" algn="tl">
                    <a:srgbClr val="000000">
                      <a:alpha val="43137"/>
                    </a:srgbClr>
                  </a:outerShdw>
                </a:effectLst>
              </a:rPr>
              <a:t>2</a:t>
            </a:r>
          </a:p>
        </p:txBody>
      </p:sp>
      <p:sp>
        <p:nvSpPr>
          <p:cNvPr id="12" name="TextBox 11"/>
          <p:cNvSpPr txBox="1"/>
          <p:nvPr/>
        </p:nvSpPr>
        <p:spPr>
          <a:xfrm>
            <a:off x="7622587" y="5830606"/>
            <a:ext cx="453970" cy="707886"/>
          </a:xfrm>
          <a:prstGeom prst="rect">
            <a:avLst/>
          </a:prstGeom>
          <a:noFill/>
        </p:spPr>
        <p:txBody>
          <a:bodyPr wrap="none" rtlCol="0">
            <a:spAutoFit/>
          </a:bodyPr>
          <a:lstStyle/>
          <a:p>
            <a:pPr algn="ctr"/>
            <a:r>
              <a:rPr lang="en-US" sz="4000" dirty="0">
                <a:solidFill>
                  <a:schemeClr val="accent6"/>
                </a:solidFill>
                <a:effectLst>
                  <a:outerShdw blurRad="38100" dist="38100" dir="2700000" algn="tl">
                    <a:srgbClr val="000000">
                      <a:alpha val="43137"/>
                    </a:srgbClr>
                  </a:outerShdw>
                </a:effectLst>
              </a:rPr>
              <a:t>3</a:t>
            </a:r>
          </a:p>
        </p:txBody>
      </p:sp>
      <p:sp>
        <p:nvSpPr>
          <p:cNvPr id="13" name="TextBox 12"/>
          <p:cNvSpPr txBox="1"/>
          <p:nvPr/>
        </p:nvSpPr>
        <p:spPr>
          <a:xfrm>
            <a:off x="10202311" y="3732402"/>
            <a:ext cx="453971" cy="707886"/>
          </a:xfrm>
          <a:prstGeom prst="rect">
            <a:avLst/>
          </a:prstGeom>
          <a:noFill/>
        </p:spPr>
        <p:txBody>
          <a:bodyPr wrap="none" rtlCol="0">
            <a:spAutoFit/>
          </a:bodyPr>
          <a:lstStyle/>
          <a:p>
            <a:pPr algn="ctr"/>
            <a:r>
              <a:rPr lang="en-US" sz="4000" dirty="0">
                <a:solidFill>
                  <a:schemeClr val="accent6"/>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16594133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75E-6 1.85185E-6 L 0.00078 -0.27315 " pathEditMode="relative" rAng="0" ptsTypes="AA">
                                      <p:cBhvr>
                                        <p:cTn id="6" dur="2000" fill="hold"/>
                                        <p:tgtEl>
                                          <p:spTgt spid="5"/>
                                        </p:tgtEl>
                                        <p:attrNameLst>
                                          <p:attrName>ppt_x</p:attrName>
                                          <p:attrName>ppt_y</p:attrName>
                                        </p:attrNameLst>
                                      </p:cBhvr>
                                      <p:rCtr x="39" y="-13657"/>
                                    </p:animMotion>
                                  </p:childTnLst>
                                </p:cTn>
                              </p:par>
                              <p:par>
                                <p:cTn id="7" presetID="42" presetClass="path" presetSubtype="0" accel="50000" decel="50000" fill="hold" nodeType="withEffect">
                                  <p:stCondLst>
                                    <p:cond delay="0"/>
                                  </p:stCondLst>
                                  <p:childTnLst>
                                    <p:animMotion origin="layout" path="M -3.75E-6 -4.44444E-6 L 0.36172 -0.10023 " pathEditMode="relative" rAng="0" ptsTypes="AA">
                                      <p:cBhvr>
                                        <p:cTn id="8" dur="2000" fill="hold"/>
                                        <p:tgtEl>
                                          <p:spTgt spid="6"/>
                                        </p:tgtEl>
                                        <p:attrNameLst>
                                          <p:attrName>ppt_x</p:attrName>
                                          <p:attrName>ppt_y</p:attrName>
                                        </p:attrNameLst>
                                      </p:cBhvr>
                                      <p:rCtr x="18086" y="-5023"/>
                                    </p:animMotion>
                                  </p:childTnLst>
                                </p:cTn>
                              </p:par>
                              <p:par>
                                <p:cTn id="9" presetID="42" presetClass="path" presetSubtype="0" accel="50000" decel="50000" fill="hold" grpId="0" nodeType="withEffect">
                                  <p:stCondLst>
                                    <p:cond delay="0"/>
                                  </p:stCondLst>
                                  <p:childTnLst>
                                    <p:animMotion origin="layout" path="M -3.33333E-6 0.0007 L 0.27331 -0.41759 " pathEditMode="relative" rAng="0" ptsTypes="AA">
                                      <p:cBhvr>
                                        <p:cTn id="10" dur="2000" fill="hold"/>
                                        <p:tgtEl>
                                          <p:spTgt spid="10"/>
                                        </p:tgtEl>
                                        <p:attrNameLst>
                                          <p:attrName>ppt_x</p:attrName>
                                          <p:attrName>ppt_y</p:attrName>
                                        </p:attrNameLst>
                                      </p:cBhvr>
                                      <p:rCtr x="13659" y="-20926"/>
                                    </p:animMotion>
                                  </p:childTnLst>
                                </p:cTn>
                              </p:par>
                              <p:par>
                                <p:cTn id="11" presetID="42" presetClass="path" presetSubtype="0" accel="50000" decel="50000" fill="hold" nodeType="withEffect">
                                  <p:stCondLst>
                                    <p:cond delay="0"/>
                                  </p:stCondLst>
                                  <p:childTnLst>
                                    <p:animMotion origin="layout" path="M 1.25E-6 -1.85185E-6 L 0.34779 -0.1706 " pathEditMode="relative" rAng="0" ptsTypes="AA">
                                      <p:cBhvr>
                                        <p:cTn id="12" dur="2000" fill="hold"/>
                                        <p:tgtEl>
                                          <p:spTgt spid="8"/>
                                        </p:tgtEl>
                                        <p:attrNameLst>
                                          <p:attrName>ppt_x</p:attrName>
                                          <p:attrName>ppt_y</p:attrName>
                                        </p:attrNameLst>
                                      </p:cBhvr>
                                      <p:rCtr x="17383" y="-8542"/>
                                    </p:animMotion>
                                  </p:childTnLst>
                                </p:cTn>
                              </p:par>
                              <p:par>
                                <p:cTn id="13" presetID="42" presetClass="path" presetSubtype="0" accel="50000" decel="50000" fill="hold" grpId="0" nodeType="withEffect">
                                  <p:stCondLst>
                                    <p:cond delay="0"/>
                                  </p:stCondLst>
                                  <p:childTnLst>
                                    <p:animMotion origin="layout" path="M 1.25E-6 -1.85185E-6 L 0.47877 -0.48634 " pathEditMode="relative" rAng="0" ptsTypes="AA">
                                      <p:cBhvr>
                                        <p:cTn id="14" dur="2000" fill="hold"/>
                                        <p:tgtEl>
                                          <p:spTgt spid="11"/>
                                        </p:tgtEl>
                                        <p:attrNameLst>
                                          <p:attrName>ppt_x</p:attrName>
                                          <p:attrName>ppt_y</p:attrName>
                                        </p:attrNameLst>
                                      </p:cBhvr>
                                      <p:rCtr x="23932" y="-24329"/>
                                    </p:animMotion>
                                  </p:childTnLst>
                                </p:cTn>
                              </p:par>
                              <p:par>
                                <p:cTn id="15" presetID="42" presetClass="path" presetSubtype="0" accel="50000" decel="50000" fill="hold" nodeType="withEffect">
                                  <p:stCondLst>
                                    <p:cond delay="0"/>
                                  </p:stCondLst>
                                  <p:childTnLst>
                                    <p:animMotion origin="layout" path="M 1.11022E-16 -2.22222E-6 L -0.14089 0.0294 " pathEditMode="relative" rAng="0" ptsTypes="AA">
                                      <p:cBhvr>
                                        <p:cTn id="16" dur="2000" fill="hold"/>
                                        <p:tgtEl>
                                          <p:spTgt spid="7"/>
                                        </p:tgtEl>
                                        <p:attrNameLst>
                                          <p:attrName>ppt_x</p:attrName>
                                          <p:attrName>ppt_y</p:attrName>
                                        </p:attrNameLst>
                                      </p:cBhvr>
                                      <p:rCtr x="-7044" y="1458"/>
                                    </p:animMotion>
                                  </p:childTnLst>
                                </p:cTn>
                              </p:par>
                              <p:par>
                                <p:cTn id="17" presetID="42" presetClass="path" presetSubtype="0" accel="50000" decel="50000" fill="hold" grpId="0" nodeType="withEffect">
                                  <p:stCondLst>
                                    <p:cond delay="0"/>
                                  </p:stCondLst>
                                  <p:childTnLst>
                                    <p:animMotion origin="layout" path="M 1.11022E-16 -1.85185E-6 L -0.01172 -0.06296 " pathEditMode="relative" rAng="0" ptsTypes="AA">
                                      <p:cBhvr>
                                        <p:cTn id="18" dur="2000" fill="hold"/>
                                        <p:tgtEl>
                                          <p:spTgt spid="12"/>
                                        </p:tgtEl>
                                        <p:attrNameLst>
                                          <p:attrName>ppt_x</p:attrName>
                                          <p:attrName>ppt_y</p:attrName>
                                        </p:attrNameLst>
                                      </p:cBhvr>
                                      <p:rCtr x="-586" y="-3148"/>
                                    </p:animMotion>
                                  </p:childTnLst>
                                </p:cTn>
                              </p:par>
                              <p:par>
                                <p:cTn id="19" presetID="42" presetClass="path" presetSubtype="0" accel="50000" decel="50000" fill="hold" nodeType="withEffect">
                                  <p:stCondLst>
                                    <p:cond delay="0"/>
                                  </p:stCondLst>
                                  <p:childTnLst>
                                    <p:animMotion origin="layout" path="M 1.45833E-6 3.7037E-7 L -0.55117 0.13704 " pathEditMode="relative" rAng="0" ptsTypes="AA">
                                      <p:cBhvr>
                                        <p:cTn id="20" dur="2000" fill="hold"/>
                                        <p:tgtEl>
                                          <p:spTgt spid="9"/>
                                        </p:tgtEl>
                                        <p:attrNameLst>
                                          <p:attrName>ppt_x</p:attrName>
                                          <p:attrName>ppt_y</p:attrName>
                                        </p:attrNameLst>
                                      </p:cBhvr>
                                      <p:rCtr x="-27565" y="6852"/>
                                    </p:animMotion>
                                  </p:childTnLst>
                                </p:cTn>
                              </p:par>
                              <p:par>
                                <p:cTn id="21" presetID="42" presetClass="path" presetSubtype="0" accel="50000" decel="50000" fill="hold" grpId="0" nodeType="withEffect">
                                  <p:stCondLst>
                                    <p:cond delay="0"/>
                                  </p:stCondLst>
                                  <p:childTnLst>
                                    <p:animMotion origin="layout" path="M -0.00091 0.0007 L -0.63151 0.11898 " pathEditMode="relative" rAng="0" ptsTypes="AA">
                                      <p:cBhvr>
                                        <p:cTn id="22" dur="2000" fill="hold"/>
                                        <p:tgtEl>
                                          <p:spTgt spid="13"/>
                                        </p:tgtEl>
                                        <p:attrNameLst>
                                          <p:attrName>ppt_x</p:attrName>
                                          <p:attrName>ppt_y</p:attrName>
                                        </p:attrNameLst>
                                      </p:cBhvr>
                                      <p:rCtr x="-31536" y="5903"/>
                                    </p:animMotion>
                                  </p:childTnLst>
                                </p:cTn>
                              </p:par>
                            </p:childTnLst>
                          </p:cTn>
                        </p:par>
                        <p:par>
                          <p:cTn id="23" fill="hold">
                            <p:stCondLst>
                              <p:cond delay="2000"/>
                            </p:stCondLst>
                            <p:childTnLst>
                              <p:par>
                                <p:cTn id="24" presetID="21" presetClass="entr" presetSubtype="1"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heel(1)">
                                      <p:cBhvr>
                                        <p:cTn id="26" dur="2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83375" y="3900105"/>
            <a:ext cx="5054011" cy="2846071"/>
          </a:xfrm>
          <a:prstGeom prst="rect">
            <a:avLst/>
          </a:prstGeom>
        </p:spPr>
      </p:pic>
      <p:sp>
        <p:nvSpPr>
          <p:cNvPr id="7" name="Rectangle 6"/>
          <p:cNvSpPr/>
          <p:nvPr/>
        </p:nvSpPr>
        <p:spPr>
          <a:xfrm>
            <a:off x="509523" y="3733800"/>
            <a:ext cx="11530077" cy="3012376"/>
          </a:xfrm>
          <a:prstGeom prst="rect">
            <a:avLst/>
          </a:prstGeom>
          <a:solidFill>
            <a:srgbClr val="92D0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9523" y="743938"/>
            <a:ext cx="11530077" cy="3012376"/>
          </a:xfrm>
          <a:prstGeom prst="rect">
            <a:avLst/>
          </a:prstGeom>
          <a:solidFill>
            <a:srgbClr val="B6BFD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8150" y="1303697"/>
            <a:ext cx="2428271" cy="2296366"/>
          </a:xfrm>
          <a:prstGeom prst="rect">
            <a:avLst/>
          </a:prstGeom>
        </p:spPr>
      </p:pic>
      <p:sp>
        <p:nvSpPr>
          <p:cNvPr id="16" name="Circular Arrow 15"/>
          <p:cNvSpPr/>
          <p:nvPr/>
        </p:nvSpPr>
        <p:spPr>
          <a:xfrm rot="6631721">
            <a:off x="5178592" y="1807645"/>
            <a:ext cx="3396574" cy="3396574"/>
          </a:xfrm>
          <a:prstGeom prst="circularArrow">
            <a:avLst>
              <a:gd name="adj1" fmla="val 8252"/>
              <a:gd name="adj2" fmla="val 576426"/>
              <a:gd name="adj3" fmla="val 2962443"/>
              <a:gd name="adj4" fmla="val 1686574"/>
              <a:gd name="adj5" fmla="val 9627"/>
            </a:avLst>
          </a:prstGeom>
          <a:solidFill>
            <a:srgbClr val="919FC4">
              <a:alpha val="61176"/>
            </a:srgb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Circular Arrow 17"/>
          <p:cNvSpPr/>
          <p:nvPr/>
        </p:nvSpPr>
        <p:spPr>
          <a:xfrm rot="20926872">
            <a:off x="5305331" y="1654401"/>
            <a:ext cx="3396574" cy="3396574"/>
          </a:xfrm>
          <a:prstGeom prst="circularArrow">
            <a:avLst>
              <a:gd name="adj1" fmla="val 8252"/>
              <a:gd name="adj2" fmla="val 576426"/>
              <a:gd name="adj3" fmla="val 2962443"/>
              <a:gd name="adj4" fmla="val 1686574"/>
              <a:gd name="adj5" fmla="val 9627"/>
            </a:avLst>
          </a:prstGeom>
          <a:solidFill>
            <a:srgbClr val="919FC4">
              <a:alpha val="61176"/>
            </a:srgb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Circular Arrow 18"/>
          <p:cNvSpPr/>
          <p:nvPr/>
        </p:nvSpPr>
        <p:spPr>
          <a:xfrm rot="13784779">
            <a:off x="5178593" y="1374822"/>
            <a:ext cx="3396574" cy="3396574"/>
          </a:xfrm>
          <a:prstGeom prst="circularArrow">
            <a:avLst>
              <a:gd name="adj1" fmla="val 8252"/>
              <a:gd name="adj2" fmla="val 576426"/>
              <a:gd name="adj3" fmla="val 2962443"/>
              <a:gd name="adj4" fmla="val 1686574"/>
              <a:gd name="adj5" fmla="val 9627"/>
            </a:avLst>
          </a:prstGeom>
          <a:solidFill>
            <a:srgbClr val="919FC4">
              <a:alpha val="61176"/>
            </a:srgb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dirty="0"/>
          </a:p>
        </p:txBody>
      </p:sp>
      <p:sp>
        <p:nvSpPr>
          <p:cNvPr id="9" name="TextBox 8"/>
          <p:cNvSpPr txBox="1"/>
          <p:nvPr/>
        </p:nvSpPr>
        <p:spPr>
          <a:xfrm>
            <a:off x="767697" y="4349049"/>
            <a:ext cx="1989647" cy="584775"/>
          </a:xfrm>
          <a:prstGeom prst="rect">
            <a:avLst/>
          </a:prstGeom>
          <a:noFill/>
          <a:ln w="19050">
            <a:solidFill>
              <a:srgbClr val="B1B7ED"/>
            </a:solidFill>
          </a:ln>
        </p:spPr>
        <p:txBody>
          <a:bodyPr wrap="none" rtlCol="0">
            <a:spAutoFit/>
          </a:bodyPr>
          <a:lstStyle/>
          <a:p>
            <a:pPr algn="ctr"/>
            <a:r>
              <a:rPr lang="en-US" sz="1600" b="1" dirty="0">
                <a:solidFill>
                  <a:schemeClr val="accent1"/>
                </a:solidFill>
                <a:latin typeface="Verdana" pitchFamily="34" charset="0"/>
                <a:ea typeface="Verdana" pitchFamily="34" charset="0"/>
                <a:cs typeface="Verdana" pitchFamily="34" charset="0"/>
              </a:rPr>
              <a:t>Disciple Making</a:t>
            </a:r>
          </a:p>
          <a:p>
            <a:pPr algn="ctr"/>
            <a:r>
              <a:rPr lang="en-US" sz="1600" b="1" dirty="0">
                <a:solidFill>
                  <a:schemeClr val="accent1"/>
                </a:solidFill>
                <a:latin typeface="Verdana" pitchFamily="34" charset="0"/>
                <a:ea typeface="Verdana" pitchFamily="34" charset="0"/>
                <a:cs typeface="Verdana" pitchFamily="34" charset="0"/>
              </a:rPr>
              <a:t>System</a:t>
            </a:r>
          </a:p>
        </p:txBody>
      </p:sp>
      <p:sp>
        <p:nvSpPr>
          <p:cNvPr id="10" name="TextBox 9"/>
          <p:cNvSpPr txBox="1"/>
          <p:nvPr/>
        </p:nvSpPr>
        <p:spPr>
          <a:xfrm>
            <a:off x="767697" y="1066800"/>
            <a:ext cx="2520242" cy="584775"/>
          </a:xfrm>
          <a:prstGeom prst="rect">
            <a:avLst/>
          </a:prstGeom>
          <a:noFill/>
          <a:ln w="19050">
            <a:solidFill>
              <a:srgbClr val="B1B7ED"/>
            </a:solidFill>
          </a:ln>
        </p:spPr>
        <p:txBody>
          <a:bodyPr wrap="none" rtlCol="0">
            <a:spAutoFit/>
          </a:bodyPr>
          <a:lstStyle/>
          <a:p>
            <a:pPr algn="ctr"/>
            <a:r>
              <a:rPr lang="en-US" sz="1600" b="1" dirty="0">
                <a:solidFill>
                  <a:schemeClr val="accent1"/>
                </a:solidFill>
                <a:latin typeface="Verdana" pitchFamily="34" charset="0"/>
                <a:ea typeface="Verdana" pitchFamily="34" charset="0"/>
                <a:cs typeface="Verdana" pitchFamily="34" charset="0"/>
              </a:rPr>
              <a:t>Capacity Generating</a:t>
            </a:r>
          </a:p>
          <a:p>
            <a:pPr algn="ctr"/>
            <a:r>
              <a:rPr lang="en-US" sz="1600" b="1" dirty="0">
                <a:solidFill>
                  <a:schemeClr val="accent1"/>
                </a:solidFill>
                <a:latin typeface="Verdana" pitchFamily="34" charset="0"/>
                <a:ea typeface="Verdana" pitchFamily="34" charset="0"/>
                <a:cs typeface="Verdana" pitchFamily="34" charset="0"/>
              </a:rPr>
              <a:t>System</a:t>
            </a:r>
          </a:p>
        </p:txBody>
      </p:sp>
      <p:sp>
        <p:nvSpPr>
          <p:cNvPr id="8" name="Title 7"/>
          <p:cNvSpPr>
            <a:spLocks noGrp="1"/>
          </p:cNvSpPr>
          <p:nvPr>
            <p:ph type="title"/>
          </p:nvPr>
        </p:nvSpPr>
        <p:spPr>
          <a:xfrm>
            <a:off x="882585" y="27631"/>
            <a:ext cx="10515600" cy="914143"/>
          </a:xfrm>
        </p:spPr>
        <p:txBody>
          <a:bodyPr>
            <a:normAutofit/>
          </a:bodyPr>
          <a:lstStyle/>
          <a:p>
            <a:r>
              <a:rPr lang="en-US" sz="3600"/>
              <a:t>Church System</a:t>
            </a:r>
            <a:endParaRPr lang="en-US" sz="3600" dirty="0"/>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0477" y="1194908"/>
            <a:ext cx="3272530" cy="2414788"/>
          </a:xfrm>
          <a:prstGeom prst="rect">
            <a:avLst/>
          </a:prstGeom>
        </p:spPr>
      </p:pic>
      <p:sp>
        <p:nvSpPr>
          <p:cNvPr id="4" name="TextBox 3"/>
          <p:cNvSpPr txBox="1"/>
          <p:nvPr/>
        </p:nvSpPr>
        <p:spPr>
          <a:xfrm>
            <a:off x="3055844" y="3971058"/>
            <a:ext cx="2201333" cy="646331"/>
          </a:xfrm>
          <a:prstGeom prst="rect">
            <a:avLst/>
          </a:prstGeom>
          <a:noFill/>
        </p:spPr>
        <p:txBody>
          <a:bodyPr wrap="square" rtlCol="0">
            <a:spAutoFit/>
          </a:bodyPr>
          <a:lstStyle/>
          <a:p>
            <a:pPr algn="ctr"/>
            <a:r>
              <a:rPr lang="en-US"/>
              <a:t>Passionate Spiritual Disciples</a:t>
            </a:r>
          </a:p>
        </p:txBody>
      </p:sp>
      <p:sp>
        <p:nvSpPr>
          <p:cNvPr id="13" name="TextBox 12"/>
          <p:cNvSpPr txBox="1"/>
          <p:nvPr/>
        </p:nvSpPr>
        <p:spPr>
          <a:xfrm>
            <a:off x="5742340" y="810722"/>
            <a:ext cx="2201333" cy="646331"/>
          </a:xfrm>
          <a:prstGeom prst="rect">
            <a:avLst/>
          </a:prstGeom>
          <a:noFill/>
        </p:spPr>
        <p:txBody>
          <a:bodyPr wrap="square" rtlCol="0">
            <a:spAutoFit/>
          </a:bodyPr>
          <a:lstStyle/>
          <a:p>
            <a:pPr algn="ctr"/>
            <a:r>
              <a:rPr lang="en-US" dirty="0"/>
              <a:t>Passionate Spiritual Leaders</a:t>
            </a:r>
          </a:p>
        </p:txBody>
      </p:sp>
      <p:sp>
        <p:nvSpPr>
          <p:cNvPr id="14" name="TextBox 13"/>
          <p:cNvSpPr txBox="1"/>
          <p:nvPr/>
        </p:nvSpPr>
        <p:spPr>
          <a:xfrm>
            <a:off x="8081761" y="3971058"/>
            <a:ext cx="2201333" cy="646331"/>
          </a:xfrm>
          <a:prstGeom prst="rect">
            <a:avLst/>
          </a:prstGeom>
          <a:noFill/>
        </p:spPr>
        <p:txBody>
          <a:bodyPr wrap="square" rtlCol="0">
            <a:spAutoFit/>
          </a:bodyPr>
          <a:lstStyle/>
          <a:p>
            <a:pPr algn="ctr"/>
            <a:r>
              <a:rPr lang="en-US" dirty="0"/>
              <a:t>Generative Ministries</a:t>
            </a:r>
          </a:p>
        </p:txBody>
      </p:sp>
      <p:sp>
        <p:nvSpPr>
          <p:cNvPr id="6" name="TextBox 5"/>
          <p:cNvSpPr txBox="1"/>
          <p:nvPr/>
        </p:nvSpPr>
        <p:spPr>
          <a:xfrm>
            <a:off x="8631178" y="5174227"/>
            <a:ext cx="2669320" cy="369332"/>
          </a:xfrm>
          <a:prstGeom prst="rect">
            <a:avLst/>
          </a:prstGeom>
          <a:noFill/>
        </p:spPr>
        <p:txBody>
          <a:bodyPr wrap="none" rtlCol="0">
            <a:spAutoFit/>
          </a:bodyPr>
          <a:lstStyle/>
          <a:p>
            <a:r>
              <a:rPr lang="en-US" b="1" dirty="0"/>
              <a:t>Disciple </a:t>
            </a:r>
            <a:r>
              <a:rPr lang="en-US" b="1"/>
              <a:t>Making System</a:t>
            </a:r>
          </a:p>
        </p:txBody>
      </p:sp>
      <p:sp>
        <p:nvSpPr>
          <p:cNvPr id="20" name="TextBox 19"/>
          <p:cNvSpPr txBox="1"/>
          <p:nvPr/>
        </p:nvSpPr>
        <p:spPr>
          <a:xfrm>
            <a:off x="1372141" y="2000199"/>
            <a:ext cx="2209259" cy="369332"/>
          </a:xfrm>
          <a:prstGeom prst="rect">
            <a:avLst/>
          </a:prstGeom>
          <a:noFill/>
        </p:spPr>
        <p:txBody>
          <a:bodyPr wrap="none" rtlCol="0">
            <a:spAutoFit/>
          </a:bodyPr>
          <a:lstStyle/>
          <a:p>
            <a:r>
              <a:rPr lang="en-US" b="1"/>
              <a:t>Leadership System</a:t>
            </a:r>
            <a:endParaRPr lang="en-US" b="1" dirty="0"/>
          </a:p>
        </p:txBody>
      </p:sp>
      <p:sp>
        <p:nvSpPr>
          <p:cNvPr id="21" name="TextBox 20"/>
          <p:cNvSpPr txBox="1"/>
          <p:nvPr/>
        </p:nvSpPr>
        <p:spPr>
          <a:xfrm>
            <a:off x="9965838" y="1861699"/>
            <a:ext cx="1603965" cy="646331"/>
          </a:xfrm>
          <a:prstGeom prst="rect">
            <a:avLst/>
          </a:prstGeom>
          <a:noFill/>
        </p:spPr>
        <p:txBody>
          <a:bodyPr wrap="none" rtlCol="0">
            <a:spAutoFit/>
          </a:bodyPr>
          <a:lstStyle/>
          <a:p>
            <a:pPr algn="ctr"/>
            <a:r>
              <a:rPr lang="en-US" b="1"/>
              <a:t>Vital Ministry</a:t>
            </a:r>
          </a:p>
          <a:p>
            <a:pPr algn="ctr"/>
            <a:r>
              <a:rPr lang="en-US" b="1" dirty="0"/>
              <a:t>System</a:t>
            </a:r>
          </a:p>
        </p:txBody>
      </p:sp>
    </p:spTree>
    <p:extLst>
      <p:ext uri="{BB962C8B-B14F-4D97-AF65-F5344CB8AC3E}">
        <p14:creationId xmlns:p14="http://schemas.microsoft.com/office/powerpoint/2010/main" val="126684426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9" grpId="0" animBg="1"/>
      <p:bldP spid="9" grpId="0" animBg="1"/>
      <p:bldP spid="10" grpId="0" animBg="1"/>
      <p:bldP spid="4" grpId="0"/>
      <p:bldP spid="13" grpId="0"/>
      <p:bldP spid="14" grpId="0"/>
      <p:bldP spid="6" grpId="0"/>
      <p:bldP spid="20" grpId="0"/>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1371600" y="3657600"/>
            <a:ext cx="7239000" cy="7239000"/>
          </a:xfrm>
          <a:prstGeom prst="ellipse">
            <a:avLst/>
          </a:prstGeom>
          <a:solidFill>
            <a:srgbClr val="008000">
              <a:alpha val="46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4000" dirty="0">
              <a:solidFill>
                <a:srgbClr val="FFFF00"/>
              </a:solidFill>
              <a:latin typeface="Times New Roman" pitchFamily="18" charset="0"/>
            </a:endParaRPr>
          </a:p>
        </p:txBody>
      </p:sp>
      <p:sp>
        <p:nvSpPr>
          <p:cNvPr id="5" name="Title 4"/>
          <p:cNvSpPr>
            <a:spLocks noGrp="1"/>
          </p:cNvSpPr>
          <p:nvPr>
            <p:ph type="title"/>
          </p:nvPr>
        </p:nvSpPr>
        <p:spPr>
          <a:xfrm>
            <a:off x="838200" y="60325"/>
            <a:ext cx="10515600" cy="854075"/>
          </a:xfrm>
        </p:spPr>
        <p:txBody>
          <a:bodyPr>
            <a:normAutofit/>
          </a:bodyPr>
          <a:lstStyle/>
          <a:p>
            <a:r>
              <a:rPr lang="en-US" sz="4000" dirty="0"/>
              <a:t>A Framework for Vitality</a:t>
            </a:r>
          </a:p>
        </p:txBody>
      </p:sp>
      <p:graphicFrame>
        <p:nvGraphicFramePr>
          <p:cNvPr id="4" name="Diagram 3"/>
          <p:cNvGraphicFramePr/>
          <p:nvPr/>
        </p:nvGraphicFramePr>
        <p:xfrm>
          <a:off x="2705100" y="1219200"/>
          <a:ext cx="74295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Notched Right Arrow 7"/>
          <p:cNvSpPr/>
          <p:nvPr/>
        </p:nvSpPr>
        <p:spPr bwMode="auto">
          <a:xfrm rot="7173861">
            <a:off x="3599452" y="6328185"/>
            <a:ext cx="844550" cy="533400"/>
          </a:xfrm>
          <a:prstGeom prst="notchedRightArrow">
            <a:avLst/>
          </a:prstGeom>
          <a:gradFill flip="none" rotWithShape="1">
            <a:gsLst>
              <a:gs pos="0">
                <a:schemeClr val="accent3">
                  <a:lumMod val="40000"/>
                  <a:lumOff val="60000"/>
                </a:schemeClr>
              </a:gs>
              <a:gs pos="100000">
                <a:srgbClr val="FFFFFF"/>
              </a:gs>
            </a:gsLst>
            <a:lin ang="108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4000">
              <a:solidFill>
                <a:srgbClr val="FFFF00"/>
              </a:solidFill>
              <a:latin typeface="Times New Roman" pitchFamily="18" charset="0"/>
            </a:endParaRPr>
          </a:p>
        </p:txBody>
      </p:sp>
      <p:sp>
        <p:nvSpPr>
          <p:cNvPr id="11" name="Notched Right Arrow 10"/>
          <p:cNvSpPr/>
          <p:nvPr/>
        </p:nvSpPr>
        <p:spPr bwMode="auto">
          <a:xfrm rot="8840158">
            <a:off x="2950220" y="5769620"/>
            <a:ext cx="844550" cy="533400"/>
          </a:xfrm>
          <a:prstGeom prst="notchedRightArrow">
            <a:avLst/>
          </a:prstGeom>
          <a:gradFill flip="none" rotWithShape="1">
            <a:gsLst>
              <a:gs pos="0">
                <a:schemeClr val="accent3">
                  <a:lumMod val="40000"/>
                  <a:lumOff val="60000"/>
                </a:schemeClr>
              </a:gs>
              <a:gs pos="100000">
                <a:srgbClr val="FFFFFF"/>
              </a:gs>
            </a:gsLst>
            <a:lin ang="108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4000">
              <a:solidFill>
                <a:srgbClr val="FFFF00"/>
              </a:solidFill>
              <a:latin typeface="Times New Roman" pitchFamily="18" charset="0"/>
            </a:endParaRPr>
          </a:p>
        </p:txBody>
      </p:sp>
      <p:sp>
        <p:nvSpPr>
          <p:cNvPr id="12" name="Notched Right Arrow 11"/>
          <p:cNvSpPr/>
          <p:nvPr/>
        </p:nvSpPr>
        <p:spPr bwMode="auto">
          <a:xfrm rot="10319483">
            <a:off x="2727349" y="4953000"/>
            <a:ext cx="844550" cy="533400"/>
          </a:xfrm>
          <a:prstGeom prst="notchedRightArrow">
            <a:avLst/>
          </a:prstGeom>
          <a:gradFill flip="none" rotWithShape="1">
            <a:gsLst>
              <a:gs pos="0">
                <a:schemeClr val="accent3">
                  <a:lumMod val="40000"/>
                  <a:lumOff val="60000"/>
                </a:schemeClr>
              </a:gs>
              <a:gs pos="100000">
                <a:srgbClr val="FFFFFF"/>
              </a:gs>
            </a:gsLst>
            <a:lin ang="108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4000">
              <a:solidFill>
                <a:srgbClr val="FFFF00"/>
              </a:solidFill>
              <a:latin typeface="Times New Roman" pitchFamily="18" charset="0"/>
            </a:endParaRPr>
          </a:p>
        </p:txBody>
      </p:sp>
      <p:sp>
        <p:nvSpPr>
          <p:cNvPr id="13" name="Notched Right Arrow 12"/>
          <p:cNvSpPr/>
          <p:nvPr/>
        </p:nvSpPr>
        <p:spPr bwMode="auto">
          <a:xfrm rot="12521011">
            <a:off x="2895600" y="4114800"/>
            <a:ext cx="844550" cy="533400"/>
          </a:xfrm>
          <a:prstGeom prst="notchedRightArrow">
            <a:avLst/>
          </a:prstGeom>
          <a:gradFill flip="none" rotWithShape="1">
            <a:gsLst>
              <a:gs pos="0">
                <a:schemeClr val="accent3">
                  <a:lumMod val="40000"/>
                  <a:lumOff val="60000"/>
                </a:schemeClr>
              </a:gs>
              <a:gs pos="100000">
                <a:srgbClr val="FFFFFF"/>
              </a:gs>
            </a:gsLst>
            <a:lin ang="108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4000">
              <a:solidFill>
                <a:srgbClr val="FFFF00"/>
              </a:solidFill>
              <a:latin typeface="Times New Roman" pitchFamily="18" charset="0"/>
            </a:endParaRPr>
          </a:p>
        </p:txBody>
      </p:sp>
      <p:sp>
        <p:nvSpPr>
          <p:cNvPr id="14" name="Notched Right Arrow 13"/>
          <p:cNvSpPr/>
          <p:nvPr/>
        </p:nvSpPr>
        <p:spPr bwMode="auto">
          <a:xfrm rot="4938707">
            <a:off x="4699120" y="6512059"/>
            <a:ext cx="844550" cy="533400"/>
          </a:xfrm>
          <a:prstGeom prst="notchedRightArrow">
            <a:avLst/>
          </a:prstGeom>
          <a:gradFill flip="none" rotWithShape="1">
            <a:gsLst>
              <a:gs pos="0">
                <a:schemeClr val="accent3">
                  <a:lumMod val="40000"/>
                  <a:lumOff val="60000"/>
                </a:schemeClr>
              </a:gs>
              <a:gs pos="100000">
                <a:srgbClr val="FFFFFF"/>
              </a:gs>
            </a:gsLst>
            <a:lin ang="108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4000">
              <a:solidFill>
                <a:srgbClr val="FFFF00"/>
              </a:solidFill>
              <a:latin typeface="Times New Roman" pitchFamily="18" charset="0"/>
            </a:endParaRPr>
          </a:p>
        </p:txBody>
      </p:sp>
      <p:sp>
        <p:nvSpPr>
          <p:cNvPr id="15" name="TextBox 14"/>
          <p:cNvSpPr txBox="1"/>
          <p:nvPr/>
        </p:nvSpPr>
        <p:spPr>
          <a:xfrm>
            <a:off x="1219200" y="4078070"/>
            <a:ext cx="1701307" cy="646331"/>
          </a:xfrm>
          <a:prstGeom prst="rect">
            <a:avLst/>
          </a:prstGeom>
          <a:noFill/>
        </p:spPr>
        <p:txBody>
          <a:bodyPr wrap="none" rtlCol="0">
            <a:spAutoFit/>
          </a:bodyPr>
          <a:lstStyle/>
          <a:p>
            <a:pPr algn="ctr"/>
            <a:r>
              <a:rPr lang="en-US" dirty="0">
                <a:solidFill>
                  <a:schemeClr val="bg2"/>
                </a:solidFill>
                <a:latin typeface="Verdana" pitchFamily="34" charset="0"/>
                <a:ea typeface="Verdana" pitchFamily="34" charset="0"/>
                <a:cs typeface="Verdana" pitchFamily="34" charset="0"/>
              </a:rPr>
              <a:t>Transforming</a:t>
            </a:r>
          </a:p>
          <a:p>
            <a:pPr algn="ctr"/>
            <a:r>
              <a:rPr lang="en-US" dirty="0">
                <a:solidFill>
                  <a:schemeClr val="bg2"/>
                </a:solidFill>
                <a:latin typeface="Verdana" pitchFamily="34" charset="0"/>
                <a:ea typeface="Verdana" pitchFamily="34" charset="0"/>
                <a:cs typeface="Verdana" pitchFamily="34" charset="0"/>
              </a:rPr>
              <a:t>the World</a:t>
            </a:r>
          </a:p>
        </p:txBody>
      </p:sp>
    </p:spTree>
    <p:extLst>
      <p:ext uri="{BB962C8B-B14F-4D97-AF65-F5344CB8AC3E}">
        <p14:creationId xmlns:p14="http://schemas.microsoft.com/office/powerpoint/2010/main" val="172835241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D789D86-B745-684F-A802-335C44E45C83}"/>
                                            </p:graphicEl>
                                          </p:spTgt>
                                        </p:tgtEl>
                                        <p:attrNameLst>
                                          <p:attrName>style.visibility</p:attrName>
                                        </p:attrNameLst>
                                      </p:cBhvr>
                                      <p:to>
                                        <p:strVal val="visible"/>
                                      </p:to>
                                    </p:set>
                                    <p:animEffect transition="in" filter="fade">
                                      <p:cBhvr>
                                        <p:cTn id="7" dur="500"/>
                                        <p:tgtEl>
                                          <p:spTgt spid="4">
                                            <p:graphicEl>
                                              <a:dgm id="{3D789D86-B745-684F-A802-335C44E45C8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E823979D-099B-CA40-A48C-AD8E75095AEA}"/>
                                            </p:graphicEl>
                                          </p:spTgt>
                                        </p:tgtEl>
                                        <p:attrNameLst>
                                          <p:attrName>style.visibility</p:attrName>
                                        </p:attrNameLst>
                                      </p:cBhvr>
                                      <p:to>
                                        <p:strVal val="visible"/>
                                      </p:to>
                                    </p:set>
                                    <p:animEffect transition="in" filter="fade">
                                      <p:cBhvr>
                                        <p:cTn id="12" dur="500"/>
                                        <p:tgtEl>
                                          <p:spTgt spid="4">
                                            <p:graphicEl>
                                              <a:dgm id="{E823979D-099B-CA40-A48C-AD8E75095AE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3404FEDE-6B5B-9D4B-8470-581CFBF99B44}"/>
                                            </p:graphicEl>
                                          </p:spTgt>
                                        </p:tgtEl>
                                        <p:attrNameLst>
                                          <p:attrName>style.visibility</p:attrName>
                                        </p:attrNameLst>
                                      </p:cBhvr>
                                      <p:to>
                                        <p:strVal val="visible"/>
                                      </p:to>
                                    </p:set>
                                    <p:animEffect transition="in" filter="fade">
                                      <p:cBhvr>
                                        <p:cTn id="15" dur="500"/>
                                        <p:tgtEl>
                                          <p:spTgt spid="4">
                                            <p:graphicEl>
                                              <a:dgm id="{3404FEDE-6B5B-9D4B-8470-581CFBF99B4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715D4281-6234-F440-8538-82A6F9BB12F1}"/>
                                            </p:graphicEl>
                                          </p:spTgt>
                                        </p:tgtEl>
                                        <p:attrNameLst>
                                          <p:attrName>style.visibility</p:attrName>
                                        </p:attrNameLst>
                                      </p:cBhvr>
                                      <p:to>
                                        <p:strVal val="visible"/>
                                      </p:to>
                                    </p:set>
                                    <p:animEffect transition="in" filter="fade">
                                      <p:cBhvr>
                                        <p:cTn id="20" dur="500"/>
                                        <p:tgtEl>
                                          <p:spTgt spid="4">
                                            <p:graphicEl>
                                              <a:dgm id="{715D4281-6234-F440-8538-82A6F9BB12F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68507B8C-E33B-904D-8323-E2B3535D0511}"/>
                                            </p:graphicEl>
                                          </p:spTgt>
                                        </p:tgtEl>
                                        <p:attrNameLst>
                                          <p:attrName>style.visibility</p:attrName>
                                        </p:attrNameLst>
                                      </p:cBhvr>
                                      <p:to>
                                        <p:strVal val="visible"/>
                                      </p:to>
                                    </p:set>
                                    <p:animEffect transition="in" filter="fade">
                                      <p:cBhvr>
                                        <p:cTn id="23" dur="500"/>
                                        <p:tgtEl>
                                          <p:spTgt spid="4">
                                            <p:graphicEl>
                                              <a:dgm id="{68507B8C-E33B-904D-8323-E2B3535D0511}"/>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493D86B-DF41-B848-A1E0-D190FAE9DA4C}"/>
                                            </p:graphicEl>
                                          </p:spTgt>
                                        </p:tgtEl>
                                        <p:attrNameLst>
                                          <p:attrName>style.visibility</p:attrName>
                                        </p:attrNameLst>
                                      </p:cBhvr>
                                      <p:to>
                                        <p:strVal val="visible"/>
                                      </p:to>
                                    </p:set>
                                    <p:animEffect transition="in" filter="fade">
                                      <p:cBhvr>
                                        <p:cTn id="26" dur="500"/>
                                        <p:tgtEl>
                                          <p:spTgt spid="4">
                                            <p:graphicEl>
                                              <a:dgm id="{D493D86B-DF41-B848-A1E0-D190FAE9DA4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4" grpId="0">
        <p:bldSub>
          <a:bldDgm bld="one"/>
        </p:bldSub>
      </p:bldGraphic>
      <p:bldP spid="8" grpId="0" animBg="1"/>
      <p:bldP spid="11" grpId="0" animBg="1"/>
      <p:bldP spid="12" grpId="0" animBg="1"/>
      <p:bldP spid="13" grpId="0" animBg="1"/>
      <p:bldP spid="14" grpId="0" animBg="1"/>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CustomShape 1"/>
          <p:cNvSpPr/>
          <p:nvPr/>
        </p:nvSpPr>
        <p:spPr>
          <a:xfrm>
            <a:off x="-101520" y="0"/>
            <a:ext cx="12292920" cy="6857280"/>
          </a:xfrm>
          <a:prstGeom prst="rect">
            <a:avLst/>
          </a:prstGeom>
          <a:ln/>
        </p:spPr>
        <p:style>
          <a:lnRef idx="2">
            <a:schemeClr val="accent1">
              <a:shade val="50000"/>
            </a:schemeClr>
          </a:lnRef>
          <a:fillRef idx="1">
            <a:schemeClr val="accent1"/>
          </a:fillRef>
          <a:effectRef idx="0">
            <a:schemeClr val="accent1"/>
          </a:effectRef>
          <a:fontRef idx="minor"/>
        </p:style>
      </p:sp>
      <p:grpSp>
        <p:nvGrpSpPr>
          <p:cNvPr id="840" name="Group 2"/>
          <p:cNvGrpSpPr/>
          <p:nvPr/>
        </p:nvGrpSpPr>
        <p:grpSpPr>
          <a:xfrm>
            <a:off x="338572" y="-1895169"/>
            <a:ext cx="11856240" cy="12241440"/>
            <a:chOff x="192600" y="-2692080"/>
            <a:chExt cx="11856240" cy="12241440"/>
          </a:xfrm>
        </p:grpSpPr>
        <p:sp>
          <p:nvSpPr>
            <p:cNvPr id="841" name="CustomShape 3"/>
            <p:cNvSpPr/>
            <p:nvPr/>
          </p:nvSpPr>
          <p:spPr>
            <a:xfrm rot="3385200">
              <a:off x="0" y="-2499480"/>
              <a:ext cx="12241440" cy="11856240"/>
            </a:xfrm>
            <a:prstGeom prst="ellipse">
              <a:avLst/>
            </a:prstGeom>
            <a:solidFill>
              <a:schemeClr val="tx1">
                <a:lumMod val="60000"/>
                <a:lumOff val="40000"/>
              </a:schemeClr>
            </a:solidFill>
            <a:ln>
              <a:noFill/>
            </a:ln>
            <a:effectLst>
              <a:outerShdw blurRad="50800" dist="37674" dir="18900000" algn="bl" rotWithShape="0">
                <a:srgbClr val="000000">
                  <a:alpha val="40000"/>
                </a:srgbClr>
              </a:outerShdw>
            </a:effectLst>
          </p:spPr>
          <p:style>
            <a:lnRef idx="2">
              <a:schemeClr val="accent4">
                <a:shade val="50000"/>
              </a:schemeClr>
            </a:lnRef>
            <a:fillRef idx="1">
              <a:schemeClr val="accent4"/>
            </a:fillRef>
            <a:effectRef idx="0">
              <a:schemeClr val="accent4"/>
            </a:effectRef>
            <a:fontRef idx="minor"/>
          </p:style>
        </p:sp>
        <p:sp>
          <p:nvSpPr>
            <p:cNvPr id="842" name="CustomShape 4"/>
            <p:cNvSpPr/>
            <p:nvPr/>
          </p:nvSpPr>
          <p:spPr>
            <a:xfrm>
              <a:off x="8351640" y="3448440"/>
              <a:ext cx="3044880" cy="1999094"/>
            </a:xfrm>
            <a:prstGeom prst="rect">
              <a:avLst/>
            </a:prstGeom>
            <a:solidFill>
              <a:schemeClr val="tx1">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 normalizeH="0" baseline="0" noProof="0" dirty="0">
                  <a:ln>
                    <a:noFill/>
                  </a:ln>
                  <a:solidFill>
                    <a:schemeClr val="accent2">
                      <a:lumMod val="95000"/>
                    </a:schemeClr>
                  </a:solidFill>
                  <a:effectLst/>
                  <a:uLnTx/>
                  <a:uFillTx/>
                  <a:latin typeface="Trebuchet MS"/>
                  <a:ea typeface="DejaVu Sans"/>
                  <a:cs typeface="DejaVu Sans"/>
                </a:rPr>
                <a:t>Move towards mission</a:t>
              </a:r>
              <a:endParaRPr kumimoji="0" lang="en-US" sz="3400" b="0" i="0" u="none" strike="noStrike" kern="1200" cap="none" spc="-1" normalizeH="0" baseline="0" noProof="0" dirty="0">
                <a:ln>
                  <a:noFill/>
                </a:ln>
                <a:solidFill>
                  <a:schemeClr val="accent2">
                    <a:lumMod val="95000"/>
                  </a:schemeClr>
                </a:solidFill>
                <a:effectLst/>
                <a:uLnTx/>
                <a:uFillTx/>
                <a:latin typeface="Arial"/>
                <a:ea typeface="DejaVu Sans"/>
                <a:cs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1" normalizeH="0" baseline="0" noProof="0" dirty="0">
                  <a:ln>
                    <a:noFill/>
                  </a:ln>
                  <a:solidFill>
                    <a:schemeClr val="accent2">
                      <a:lumMod val="95000"/>
                    </a:schemeClr>
                  </a:solidFill>
                  <a:effectLst/>
                  <a:uLnTx/>
                  <a:uFillTx/>
                  <a:latin typeface="Trebuchet MS"/>
                  <a:ea typeface="DejaVu Sans"/>
                  <a:cs typeface="DejaVu Sans"/>
                </a:rPr>
                <a:t>Overcome frustration </a:t>
              </a:r>
              <a:endParaRPr kumimoji="0" lang="en-US" sz="2800" b="0" i="0" u="none" strike="noStrike" kern="1200" cap="none" spc="-1" normalizeH="0" baseline="0" noProof="0" dirty="0">
                <a:ln>
                  <a:noFill/>
                </a:ln>
                <a:solidFill>
                  <a:schemeClr val="accent2">
                    <a:lumMod val="95000"/>
                  </a:schemeClr>
                </a:solidFill>
                <a:effectLst/>
                <a:uLnTx/>
                <a:uFillTx/>
                <a:latin typeface="Arial"/>
                <a:ea typeface="DejaVu Sans"/>
                <a:cs typeface="DejaVu Sans"/>
              </a:endParaRPr>
            </a:p>
          </p:txBody>
        </p:sp>
        <p:pic>
          <p:nvPicPr>
            <p:cNvPr id="843" name="Picture 3"/>
            <p:cNvPicPr/>
            <p:nvPr/>
          </p:nvPicPr>
          <p:blipFill>
            <a:blip r:embed="rId3"/>
            <a:stretch/>
          </p:blipFill>
          <p:spPr>
            <a:xfrm>
              <a:off x="8288280" y="1121040"/>
              <a:ext cx="2838600" cy="2256120"/>
            </a:xfrm>
            <a:prstGeom prst="rect">
              <a:avLst/>
            </a:prstGeom>
            <a:ln>
              <a:noFill/>
            </a:ln>
          </p:spPr>
        </p:pic>
      </p:grpSp>
      <p:grpSp>
        <p:nvGrpSpPr>
          <p:cNvPr id="844" name="Group 5"/>
          <p:cNvGrpSpPr/>
          <p:nvPr/>
        </p:nvGrpSpPr>
        <p:grpSpPr>
          <a:xfrm>
            <a:off x="-3234240" y="-2250720"/>
            <a:ext cx="13011480" cy="13096080"/>
            <a:chOff x="-3234240" y="-2250720"/>
            <a:chExt cx="13011480" cy="13096080"/>
          </a:xfrm>
        </p:grpSpPr>
        <p:sp>
          <p:nvSpPr>
            <p:cNvPr id="845" name="CustomShape 6"/>
            <p:cNvSpPr/>
            <p:nvPr/>
          </p:nvSpPr>
          <p:spPr>
            <a:xfrm rot="3385200">
              <a:off x="-1512000" y="-335880"/>
              <a:ext cx="9567360" cy="9266400"/>
            </a:xfrm>
            <a:prstGeom prst="ellipse">
              <a:avLst/>
            </a:prstGeom>
            <a:solidFill>
              <a:schemeClr val="tx2">
                <a:lumMod val="40000"/>
                <a:lumOff val="60000"/>
              </a:schemeClr>
            </a:solidFill>
            <a:ln>
              <a:noFill/>
            </a:ln>
            <a:effectLst>
              <a:outerShdw blurRad="50800" dist="37674" dir="18900000" algn="bl" rotWithShape="0">
                <a:srgbClr val="000000">
                  <a:alpha val="40000"/>
                </a:srgbClr>
              </a:outerShdw>
            </a:effectLst>
          </p:spPr>
          <p:style>
            <a:lnRef idx="2">
              <a:schemeClr val="accent4">
                <a:shade val="50000"/>
              </a:schemeClr>
            </a:lnRef>
            <a:fillRef idx="1">
              <a:schemeClr val="accent4"/>
            </a:fillRef>
            <a:effectRef idx="0">
              <a:schemeClr val="accent4"/>
            </a:effectRef>
            <a:fontRef idx="minor"/>
          </p:style>
        </p:sp>
        <p:sp>
          <p:nvSpPr>
            <p:cNvPr id="846" name="CustomShape 7"/>
            <p:cNvSpPr/>
            <p:nvPr/>
          </p:nvSpPr>
          <p:spPr>
            <a:xfrm>
              <a:off x="4813200" y="3916440"/>
              <a:ext cx="2345040" cy="301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 normalizeH="0" baseline="0" noProof="0">
                  <a:ln>
                    <a:noFill/>
                  </a:ln>
                  <a:solidFill>
                    <a:srgbClr val="203E8C"/>
                  </a:solidFill>
                  <a:effectLst/>
                  <a:uLnTx/>
                  <a:uFillTx/>
                  <a:latin typeface="Trebuchet MS"/>
                  <a:ea typeface="DejaVu Sans"/>
                  <a:cs typeface="DejaVu Sans"/>
                </a:rPr>
                <a:t>Align Ministry: Adaptive Plan</a:t>
              </a:r>
              <a:endParaRPr kumimoji="0" lang="en-US" sz="3400" b="0" i="0" u="none" strike="noStrike" kern="1200" cap="none" spc="-1" normalizeH="0" baseline="0" noProof="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1" normalizeH="0" baseline="0" noProof="0">
                  <a:ln>
                    <a:noFill/>
                  </a:ln>
                  <a:solidFill>
                    <a:srgbClr val="203E8C"/>
                  </a:solidFill>
                  <a:effectLst/>
                  <a:uLnTx/>
                  <a:uFillTx/>
                  <a:latin typeface="Trebuchet MS"/>
                  <a:ea typeface="DejaVu Sans"/>
                  <a:cs typeface="DejaVu Sans"/>
                </a:rPr>
                <a:t>Overcome Distractions</a:t>
              </a:r>
              <a:endParaRPr kumimoji="0" lang="en-US" sz="2800" b="0" i="0" u="none" strike="noStrike" kern="1200" cap="none" spc="-1" normalizeH="0" baseline="0" noProof="0">
                <a:ln>
                  <a:noFill/>
                </a:ln>
                <a:solidFill>
                  <a:prstClr val="black"/>
                </a:solidFill>
                <a:effectLst/>
                <a:uLnTx/>
                <a:uFillTx/>
                <a:latin typeface="Arial"/>
                <a:ea typeface="DejaVu Sans"/>
                <a:cs typeface="DejaVu Sans"/>
              </a:endParaRPr>
            </a:p>
          </p:txBody>
        </p:sp>
        <p:pic>
          <p:nvPicPr>
            <p:cNvPr id="847" name="Picture 21"/>
            <p:cNvPicPr/>
            <p:nvPr/>
          </p:nvPicPr>
          <p:blipFill>
            <a:blip r:embed="rId4"/>
            <a:stretch/>
          </p:blipFill>
          <p:spPr>
            <a:xfrm>
              <a:off x="5271120" y="1973880"/>
              <a:ext cx="1429200" cy="1832400"/>
            </a:xfrm>
            <a:prstGeom prst="rect">
              <a:avLst/>
            </a:prstGeom>
            <a:ln>
              <a:noFill/>
            </a:ln>
          </p:spPr>
        </p:pic>
      </p:grpSp>
      <p:sp>
        <p:nvSpPr>
          <p:cNvPr id="848" name="CustomShape 8"/>
          <p:cNvSpPr/>
          <p:nvPr/>
        </p:nvSpPr>
        <p:spPr>
          <a:xfrm>
            <a:off x="-101520" y="329760"/>
            <a:ext cx="5145120" cy="1612080"/>
          </a:xfrm>
          <a:prstGeom prst="rect">
            <a:avLst/>
          </a:prstGeom>
          <a:ln/>
          <a:effectLst>
            <a:outerShdw blurRad="50800" dist="37674" dir="8100000" algn="tr" rotWithShape="0">
              <a:srgbClr val="000000">
                <a:alpha val="40000"/>
              </a:srgbClr>
            </a:outerShdw>
          </a:effectLst>
        </p:spPr>
        <p:style>
          <a:lnRef idx="2">
            <a:schemeClr val="accent2">
              <a:shade val="50000"/>
            </a:schemeClr>
          </a:lnRef>
          <a:fillRef idx="1">
            <a:schemeClr val="accent2"/>
          </a:fillRef>
          <a:effectRef idx="0">
            <a:schemeClr val="accent2"/>
          </a:effectRef>
          <a:fontRef idx="minor"/>
        </p:style>
      </p:sp>
      <p:grpSp>
        <p:nvGrpSpPr>
          <p:cNvPr id="849" name="Group 9"/>
          <p:cNvGrpSpPr/>
          <p:nvPr/>
        </p:nvGrpSpPr>
        <p:grpSpPr>
          <a:xfrm>
            <a:off x="-1886760" y="1398240"/>
            <a:ext cx="7425360" cy="7473600"/>
            <a:chOff x="-1886760" y="1398240"/>
            <a:chExt cx="7425360" cy="7473600"/>
          </a:xfrm>
        </p:grpSpPr>
        <p:sp>
          <p:nvSpPr>
            <p:cNvPr id="850" name="CustomShape 10"/>
            <p:cNvSpPr/>
            <p:nvPr/>
          </p:nvSpPr>
          <p:spPr>
            <a:xfrm rot="3385200">
              <a:off x="-903600" y="2490840"/>
              <a:ext cx="5459760" cy="5288040"/>
            </a:xfrm>
            <a:prstGeom prst="ellipse">
              <a:avLst/>
            </a:prstGeom>
            <a:solidFill>
              <a:schemeClr val="bg1"/>
            </a:solidFill>
            <a:ln>
              <a:solidFill>
                <a:schemeClr val="bg1"/>
              </a:solidFill>
            </a:ln>
            <a:effectLst>
              <a:outerShdw blurRad="50800" dist="38160" algn="l" rotWithShape="0">
                <a:srgbClr val="000000">
                  <a:alpha val="40000"/>
                </a:srgbClr>
              </a:outerShdw>
            </a:effectLst>
          </p:spPr>
          <p:style>
            <a:lnRef idx="2">
              <a:schemeClr val="accent4">
                <a:shade val="50000"/>
              </a:schemeClr>
            </a:lnRef>
            <a:fillRef idx="1">
              <a:schemeClr val="accent4"/>
            </a:fillRef>
            <a:effectRef idx="0">
              <a:schemeClr val="accent4"/>
            </a:effectRef>
            <a:fontRef idx="minor"/>
          </p:style>
        </p:sp>
        <p:pic>
          <p:nvPicPr>
            <p:cNvPr id="851" name="Picture 22"/>
            <p:cNvPicPr/>
            <p:nvPr/>
          </p:nvPicPr>
          <p:blipFill>
            <a:blip r:embed="rId5"/>
            <a:stretch/>
          </p:blipFill>
          <p:spPr>
            <a:xfrm>
              <a:off x="624960" y="3191040"/>
              <a:ext cx="2032920" cy="1668960"/>
            </a:xfrm>
            <a:prstGeom prst="rect">
              <a:avLst/>
            </a:prstGeom>
            <a:ln>
              <a:noFill/>
            </a:ln>
          </p:spPr>
        </p:pic>
        <p:sp>
          <p:nvSpPr>
            <p:cNvPr id="852" name="CustomShape 11"/>
            <p:cNvSpPr/>
            <p:nvPr/>
          </p:nvSpPr>
          <p:spPr>
            <a:xfrm>
              <a:off x="302760" y="4867920"/>
              <a:ext cx="2889720" cy="14608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 normalizeH="0" baseline="0" noProof="0" dirty="0">
                  <a:ln>
                    <a:noFill/>
                  </a:ln>
                  <a:solidFill>
                    <a:srgbClr val="203E8C"/>
                  </a:solidFill>
                  <a:effectLst/>
                  <a:uLnTx/>
                  <a:uFillTx/>
                  <a:latin typeface="Trebuchet MS"/>
                  <a:ea typeface="DejaVu Sans"/>
                  <a:cs typeface="DejaVu Sans"/>
                </a:rPr>
                <a:t>Build a Team</a:t>
              </a:r>
              <a:endParaRPr kumimoji="0" lang="en-US" sz="34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1" normalizeH="0" baseline="0" noProof="0" dirty="0">
                  <a:ln>
                    <a:noFill/>
                  </a:ln>
                  <a:solidFill>
                    <a:srgbClr val="203E8C"/>
                  </a:solidFill>
                  <a:effectLst/>
                  <a:uLnTx/>
                  <a:uFillTx/>
                  <a:latin typeface="Trebuchet MS"/>
                  <a:ea typeface="DejaVu Sans"/>
                  <a:cs typeface="DejaVu Sans"/>
                </a:rPr>
                <a:t>Overcome Isolation</a:t>
              </a:r>
              <a:endParaRPr kumimoji="0" lang="en-US" sz="2800" b="0" i="0" u="none" strike="noStrike" kern="1200" cap="none" spc="-1" normalizeH="0" baseline="0" noProof="0" dirty="0">
                <a:ln>
                  <a:noFill/>
                </a:ln>
                <a:solidFill>
                  <a:prstClr val="black"/>
                </a:solidFill>
                <a:effectLst/>
                <a:uLnTx/>
                <a:uFillTx/>
                <a:latin typeface="Arial"/>
                <a:ea typeface="DejaVu Sans"/>
                <a:cs typeface="DejaVu Sans"/>
              </a:endParaRPr>
            </a:p>
          </p:txBody>
        </p:sp>
      </p:grpSp>
      <p:grpSp>
        <p:nvGrpSpPr>
          <p:cNvPr id="853" name="Group 12"/>
          <p:cNvGrpSpPr/>
          <p:nvPr/>
        </p:nvGrpSpPr>
        <p:grpSpPr>
          <a:xfrm>
            <a:off x="-60480" y="1230480"/>
            <a:ext cx="5145120" cy="1702440"/>
            <a:chOff x="-60480" y="1230480"/>
            <a:chExt cx="5145120" cy="1702440"/>
          </a:xfrm>
        </p:grpSpPr>
        <p:sp>
          <p:nvSpPr>
            <p:cNvPr id="854" name="CustomShape 13"/>
            <p:cNvSpPr/>
            <p:nvPr/>
          </p:nvSpPr>
          <p:spPr>
            <a:xfrm>
              <a:off x="-60480" y="1230480"/>
              <a:ext cx="5145120" cy="1324800"/>
            </a:xfrm>
            <a:prstGeom prst="rect">
              <a:avLst/>
            </a:prstGeom>
            <a:noFill/>
            <a:ln>
              <a:noFill/>
            </a:ln>
          </p:spPr>
          <p:style>
            <a:lnRef idx="0">
              <a:scrgbClr r="0" g="0" b="0"/>
            </a:lnRef>
            <a:fillRef idx="0">
              <a:scrgbClr r="0" g="0" b="0"/>
            </a:fillRef>
            <a:effectRef idx="0">
              <a:scrgbClr r="0" g="0" b="0"/>
            </a:effectRef>
            <a:fontRef idx="minor"/>
          </p:style>
        </p:sp>
        <p:sp>
          <p:nvSpPr>
            <p:cNvPr id="856" name="CustomShape 15"/>
            <p:cNvSpPr/>
            <p:nvPr/>
          </p:nvSpPr>
          <p:spPr>
            <a:xfrm>
              <a:off x="325440" y="2533680"/>
              <a:ext cx="4110840" cy="399240"/>
            </a:xfrm>
            <a:prstGeom prst="rect">
              <a:avLst/>
            </a:prstGeom>
            <a:noFill/>
            <a:ln>
              <a:noFill/>
            </a:ln>
          </p:spPr>
          <p:style>
            <a:lnRef idx="0">
              <a:scrgbClr r="0" g="0" b="0"/>
            </a:lnRef>
            <a:fillRef idx="0">
              <a:scrgbClr r="0" g="0" b="0"/>
            </a:fillRef>
            <a:effectRef idx="0">
              <a:scrgbClr r="0" g="0" b="0"/>
            </a:effectRef>
            <a:fontRef idx="minor"/>
          </p:style>
        </p:sp>
      </p:grpSp>
      <p:pic>
        <p:nvPicPr>
          <p:cNvPr id="857" name="Picture 20"/>
          <p:cNvPicPr/>
          <p:nvPr/>
        </p:nvPicPr>
        <p:blipFill>
          <a:blip r:embed="rId6" cstate="screen">
            <a:extLst>
              <a:ext uri="{28A0092B-C50C-407E-A947-70E740481C1C}">
                <a14:useLocalDpi xmlns:a14="http://schemas.microsoft.com/office/drawing/2010/main"/>
              </a:ext>
            </a:extLst>
          </a:blip>
          <a:stretch/>
        </p:blipFill>
        <p:spPr>
          <a:xfrm>
            <a:off x="10997280" y="5973120"/>
            <a:ext cx="1087560" cy="743040"/>
          </a:xfrm>
          <a:prstGeom prst="rect">
            <a:avLst/>
          </a:prstGeom>
          <a:ln>
            <a:noFill/>
          </a:ln>
        </p:spPr>
      </p:pic>
      <p:grpSp>
        <p:nvGrpSpPr>
          <p:cNvPr id="858" name="Group 16"/>
          <p:cNvGrpSpPr/>
          <p:nvPr/>
        </p:nvGrpSpPr>
        <p:grpSpPr>
          <a:xfrm>
            <a:off x="-41433" y="0"/>
            <a:ext cx="5186553" cy="1960965"/>
            <a:chOff x="-41433" y="0"/>
            <a:chExt cx="5186553" cy="1960965"/>
          </a:xfrm>
        </p:grpSpPr>
        <p:sp>
          <p:nvSpPr>
            <p:cNvPr id="859" name="CustomShape 17"/>
            <p:cNvSpPr/>
            <p:nvPr/>
          </p:nvSpPr>
          <p:spPr>
            <a:xfrm>
              <a:off x="0" y="0"/>
              <a:ext cx="514512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1" normalizeH="0" baseline="0" noProof="0">
                  <a:ln>
                    <a:noFill/>
                  </a:ln>
                  <a:solidFill>
                    <a:srgbClr val="203E8C"/>
                  </a:solidFill>
                  <a:effectLst/>
                  <a:uLnTx/>
                  <a:uFillTx/>
                  <a:latin typeface="Trebuchet MS"/>
                  <a:ea typeface="DejaVu Sans"/>
                  <a:cs typeface="DejaVu Sans"/>
                </a:rPr>
                <a:t>This ministry team will…</a:t>
              </a:r>
              <a:endParaRPr kumimoji="0" lang="en-US" sz="32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860" name="CustomShape 18"/>
            <p:cNvSpPr/>
            <p:nvPr/>
          </p:nvSpPr>
          <p:spPr>
            <a:xfrm>
              <a:off x="-41433" y="762090"/>
              <a:ext cx="4872960" cy="11988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dirty="0">
                  <a:ln>
                    <a:noFill/>
                  </a:ln>
                  <a:solidFill>
                    <a:srgbClr val="203E8C"/>
                  </a:solidFill>
                  <a:effectLst/>
                  <a:uLnTx/>
                  <a:uFillTx/>
                  <a:latin typeface="Trebuchet MS"/>
                  <a:ea typeface="DejaVu Sans"/>
                  <a:cs typeface="DejaVu Sans"/>
                </a:rPr>
                <a:t>Bring joy and focus to your ministry while being and making disciples.</a:t>
              </a:r>
              <a:endParaRPr kumimoji="0" lang="en-US"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861" name="CustomShape 19"/>
            <p:cNvSpPr/>
            <p:nvPr/>
          </p:nvSpPr>
          <p:spPr>
            <a:xfrm>
              <a:off x="385920" y="1303200"/>
              <a:ext cx="411084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dirty="0">
                <a:ln>
                  <a:noFill/>
                </a:ln>
                <a:solidFill>
                  <a:prstClr val="black"/>
                </a:solidFill>
                <a:effectLst/>
                <a:uLnTx/>
                <a:uFillTx/>
                <a:latin typeface="Arial"/>
                <a:ea typeface="DejaVu Sans"/>
                <a:cs typeface="DejaVu Sans"/>
              </a:endParaRPr>
            </a:p>
          </p:txBody>
        </p:sp>
      </p:grpSp>
      <p:sp>
        <p:nvSpPr>
          <p:cNvPr id="5" name="TextBox 4">
            <a:extLst>
              <a:ext uri="{FF2B5EF4-FFF2-40B4-BE49-F238E27FC236}">
                <a16:creationId xmlns:a16="http://schemas.microsoft.com/office/drawing/2014/main" xmlns="" id="{5DA95417-135D-421F-B46C-51D471D4ADC3}"/>
              </a:ext>
            </a:extLst>
          </p:cNvPr>
          <p:cNvSpPr txBox="1"/>
          <p:nvPr/>
        </p:nvSpPr>
        <p:spPr>
          <a:xfrm>
            <a:off x="9410532" y="2046393"/>
            <a:ext cx="1057546" cy="369332"/>
          </a:xfrm>
          <a:prstGeom prst="rect">
            <a:avLst/>
          </a:prstGeom>
          <a:noFill/>
        </p:spPr>
        <p:txBody>
          <a:bodyPr wrap="square" rtlCol="0">
            <a:spAutoFit/>
          </a:bodyPr>
          <a:lstStyle/>
          <a:p>
            <a:r>
              <a:rPr lang="en-US" dirty="0">
                <a:solidFill>
                  <a:schemeClr val="accent1"/>
                </a:solidFill>
              </a:rPr>
              <a:t>Reflect</a:t>
            </a:r>
          </a:p>
        </p:txBody>
      </p:sp>
      <p:sp>
        <p:nvSpPr>
          <p:cNvPr id="6" name="TextBox 5">
            <a:extLst>
              <a:ext uri="{FF2B5EF4-FFF2-40B4-BE49-F238E27FC236}">
                <a16:creationId xmlns:a16="http://schemas.microsoft.com/office/drawing/2014/main" xmlns="" id="{9AE546E0-2DC1-487B-9F39-E9D5AF26446F}"/>
              </a:ext>
            </a:extLst>
          </p:cNvPr>
          <p:cNvSpPr txBox="1"/>
          <p:nvPr/>
        </p:nvSpPr>
        <p:spPr>
          <a:xfrm>
            <a:off x="10343819" y="3268436"/>
            <a:ext cx="1268997" cy="369332"/>
          </a:xfrm>
          <a:prstGeom prst="rect">
            <a:avLst/>
          </a:prstGeom>
          <a:noFill/>
        </p:spPr>
        <p:txBody>
          <a:bodyPr wrap="square" rtlCol="0">
            <a:spAutoFit/>
          </a:bodyPr>
          <a:lstStyle/>
          <a:p>
            <a:r>
              <a:rPr lang="en-US" dirty="0">
                <a:solidFill>
                  <a:schemeClr val="accent1"/>
                </a:solidFill>
              </a:rPr>
              <a:t>Adjust</a:t>
            </a:r>
          </a:p>
        </p:txBody>
      </p:sp>
      <p:sp>
        <p:nvSpPr>
          <p:cNvPr id="7" name="TextBox 6">
            <a:extLst>
              <a:ext uri="{FF2B5EF4-FFF2-40B4-BE49-F238E27FC236}">
                <a16:creationId xmlns:a16="http://schemas.microsoft.com/office/drawing/2014/main" xmlns="" id="{D70B578A-5F53-4F6D-96DC-98A41C56245B}"/>
              </a:ext>
            </a:extLst>
          </p:cNvPr>
          <p:cNvSpPr txBox="1"/>
          <p:nvPr/>
        </p:nvSpPr>
        <p:spPr>
          <a:xfrm>
            <a:off x="8707689" y="3279614"/>
            <a:ext cx="1057546" cy="369332"/>
          </a:xfrm>
          <a:prstGeom prst="rect">
            <a:avLst/>
          </a:prstGeom>
          <a:noFill/>
        </p:spPr>
        <p:txBody>
          <a:bodyPr wrap="square" rtlCol="0">
            <a:spAutoFit/>
          </a:bodyPr>
          <a:lstStyle/>
          <a:p>
            <a:r>
              <a:rPr lang="en-US" dirty="0">
                <a:solidFill>
                  <a:schemeClr val="accent1"/>
                </a:solidFill>
              </a:rPr>
              <a:t>Do</a:t>
            </a:r>
          </a:p>
        </p:txBody>
      </p:sp>
    </p:spTree>
    <p:extLst>
      <p:ext uri="{BB962C8B-B14F-4D97-AF65-F5344CB8AC3E}">
        <p14:creationId xmlns:p14="http://schemas.microsoft.com/office/powerpoint/2010/main" val="400454804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p:cTn id="2" dur="indefinite" nodeType="mainSeq">
                <p:childTnLst>
                  <p:par>
                    <p:cTn id="3" fill="hold">
                      <p:stCondLst>
                        <p:cond delay="0"/>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49"/>
                                        </p:tgtEl>
                                        <p:attrNameLst>
                                          <p:attrName>style.visibility</p:attrName>
                                        </p:attrNameLst>
                                      </p:cBhvr>
                                      <p:to>
                                        <p:strVal val="visible"/>
                                      </p:to>
                                    </p:set>
                                    <p:animEffect transition="in" filter="circle(out)">
                                      <p:cBhvr additive="repl">
                                        <p:cTn id="7" dur="2000"/>
                                        <p:tgtEl>
                                          <p:spTgt spid="849"/>
                                        </p:tgtEl>
                                      </p:cBhvr>
                                    </p:animEffect>
                                  </p:childTnLst>
                                </p:cTn>
                              </p:par>
                              <p:par>
                                <p:cTn id="8" presetID="6" presetClass="entr" presetSubtype="32" fill="hold" nodeType="withEffect">
                                  <p:stCondLst>
                                    <p:cond delay="0"/>
                                  </p:stCondLst>
                                  <p:childTnLst>
                                    <p:set>
                                      <p:cBhvr>
                                        <p:cTn id="9" dur="1" fill="hold">
                                          <p:stCondLst>
                                            <p:cond delay="0"/>
                                          </p:stCondLst>
                                        </p:cTn>
                                        <p:tgtEl>
                                          <p:spTgt spid="844"/>
                                        </p:tgtEl>
                                        <p:attrNameLst>
                                          <p:attrName>style.visibility</p:attrName>
                                        </p:attrNameLst>
                                      </p:cBhvr>
                                      <p:to>
                                        <p:strVal val="visible"/>
                                      </p:to>
                                    </p:set>
                                    <p:animEffect transition="in" filter="circle(out)">
                                      <p:cBhvr additive="repl">
                                        <p:cTn id="10" dur="2000"/>
                                        <p:tgtEl>
                                          <p:spTgt spid="844"/>
                                        </p:tgtEl>
                                      </p:cBhvr>
                                    </p:animEffect>
                                  </p:childTnLst>
                                </p:cTn>
                              </p:par>
                              <p:par>
                                <p:cTn id="11" presetID="6" presetClass="entr" presetSubtype="32" fill="hold" nodeType="withEffect">
                                  <p:stCondLst>
                                    <p:cond delay="0"/>
                                  </p:stCondLst>
                                  <p:childTnLst>
                                    <p:set>
                                      <p:cBhvr>
                                        <p:cTn id="12" dur="1" fill="hold">
                                          <p:stCondLst>
                                            <p:cond delay="0"/>
                                          </p:stCondLst>
                                        </p:cTn>
                                        <p:tgtEl>
                                          <p:spTgt spid="840"/>
                                        </p:tgtEl>
                                        <p:attrNameLst>
                                          <p:attrName>style.visibility</p:attrName>
                                        </p:attrNameLst>
                                      </p:cBhvr>
                                      <p:to>
                                        <p:strVal val="visible"/>
                                      </p:to>
                                    </p:set>
                                    <p:animEffect transition="in" filter="circle(out)">
                                      <p:cBhvr additive="repl">
                                        <p:cTn id="13" dur="2000"/>
                                        <p:tgtEl>
                                          <p:spTgt spid="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750724" y="5569254"/>
            <a:ext cx="4868640" cy="1200329"/>
          </a:xfrm>
          <a:prstGeom prst="rect">
            <a:avLst/>
          </a:prstGeom>
          <a:noFill/>
        </p:spPr>
        <p:txBody>
          <a:bodyPr wrap="none" rtlCol="0">
            <a:spAutoFit/>
          </a:bodyPr>
          <a:lstStyle/>
          <a:p>
            <a:r>
              <a:rPr lang="en-US" sz="3600" dirty="0"/>
              <a:t>What is too important </a:t>
            </a:r>
            <a:br>
              <a:rPr lang="en-US" sz="3600" dirty="0"/>
            </a:br>
            <a:r>
              <a:rPr lang="en-US" sz="3600" dirty="0"/>
              <a:t>to compromise?</a:t>
            </a:r>
          </a:p>
        </p:txBody>
      </p:sp>
      <p:sp>
        <p:nvSpPr>
          <p:cNvPr id="11" name="TextBox 10"/>
          <p:cNvSpPr txBox="1"/>
          <p:nvPr/>
        </p:nvSpPr>
        <p:spPr>
          <a:xfrm>
            <a:off x="5750724" y="4745564"/>
            <a:ext cx="3728906" cy="646331"/>
          </a:xfrm>
          <a:prstGeom prst="rect">
            <a:avLst/>
          </a:prstGeom>
          <a:noFill/>
        </p:spPr>
        <p:txBody>
          <a:bodyPr wrap="none" rtlCol="0">
            <a:spAutoFit/>
          </a:bodyPr>
          <a:lstStyle/>
          <a:p>
            <a:r>
              <a:rPr lang="en-US" sz="3600" dirty="0"/>
              <a:t>Why do we exist?</a:t>
            </a:r>
          </a:p>
        </p:txBody>
      </p:sp>
      <p:sp>
        <p:nvSpPr>
          <p:cNvPr id="12" name="TextBox 11"/>
          <p:cNvSpPr txBox="1"/>
          <p:nvPr/>
        </p:nvSpPr>
        <p:spPr>
          <a:xfrm>
            <a:off x="5750724" y="3797111"/>
            <a:ext cx="5724644" cy="646331"/>
          </a:xfrm>
          <a:prstGeom prst="rect">
            <a:avLst/>
          </a:prstGeom>
          <a:noFill/>
        </p:spPr>
        <p:txBody>
          <a:bodyPr wrap="none" rtlCol="0">
            <a:spAutoFit/>
          </a:bodyPr>
          <a:lstStyle/>
          <a:p>
            <a:r>
              <a:rPr lang="en-US" sz="3600" dirty="0"/>
              <a:t>Where are we now…really?</a:t>
            </a:r>
          </a:p>
        </p:txBody>
      </p:sp>
      <p:sp>
        <p:nvSpPr>
          <p:cNvPr id="13" name="TextBox 12"/>
          <p:cNvSpPr txBox="1"/>
          <p:nvPr/>
        </p:nvSpPr>
        <p:spPr>
          <a:xfrm>
            <a:off x="5750724" y="2333188"/>
            <a:ext cx="5070619" cy="646331"/>
          </a:xfrm>
          <a:prstGeom prst="rect">
            <a:avLst/>
          </a:prstGeom>
          <a:noFill/>
        </p:spPr>
        <p:txBody>
          <a:bodyPr wrap="none" rtlCol="0">
            <a:spAutoFit/>
          </a:bodyPr>
          <a:lstStyle/>
          <a:p>
            <a:r>
              <a:rPr lang="en-US" sz="3600" dirty="0"/>
              <a:t>How will we get there?</a:t>
            </a:r>
          </a:p>
        </p:txBody>
      </p:sp>
      <p:sp>
        <p:nvSpPr>
          <p:cNvPr id="14" name="TextBox 13"/>
          <p:cNvSpPr txBox="1"/>
          <p:nvPr/>
        </p:nvSpPr>
        <p:spPr>
          <a:xfrm>
            <a:off x="5750724" y="584230"/>
            <a:ext cx="5317481" cy="646331"/>
          </a:xfrm>
          <a:prstGeom prst="rect">
            <a:avLst/>
          </a:prstGeom>
          <a:noFill/>
        </p:spPr>
        <p:txBody>
          <a:bodyPr wrap="none" rtlCol="0">
            <a:spAutoFit/>
          </a:bodyPr>
          <a:lstStyle/>
          <a:p>
            <a:r>
              <a:rPr lang="en-US" sz="3600" dirty="0"/>
              <a:t>Where is God leading us?</a:t>
            </a:r>
          </a:p>
        </p:txBody>
      </p:sp>
      <p:pic>
        <p:nvPicPr>
          <p:cNvPr id="8" name="Picture Placeholder 3">
            <a:extLst>
              <a:ext uri="{FF2B5EF4-FFF2-40B4-BE49-F238E27FC236}">
                <a16:creationId xmlns:a16="http://schemas.microsoft.com/office/drawing/2014/main" xmlns="" id="{D3B6BDB4-3269-1542-B9E9-3E8B04C7C7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15" b="-1068"/>
          <a:stretch/>
        </p:blipFill>
        <p:spPr>
          <a:xfrm>
            <a:off x="484163" y="228411"/>
            <a:ext cx="5070619" cy="6629589"/>
          </a:xfrm>
          <a:prstGeom prst="rect">
            <a:avLst/>
          </a:prstGeom>
        </p:spPr>
      </p:pic>
    </p:spTree>
    <p:extLst>
      <p:ext uri="{BB962C8B-B14F-4D97-AF65-F5344CB8AC3E}">
        <p14:creationId xmlns:p14="http://schemas.microsoft.com/office/powerpoint/2010/main" val="29397927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38F04D-C309-A04E-A06D-D1CA6F34CCFB}"/>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xmlns="" id="{8A043360-14E3-3246-9B7B-791F26CC624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rot="5400000">
            <a:off x="1569200" y="-1857619"/>
            <a:ext cx="8649737" cy="11193780"/>
          </a:xfrm>
        </p:spPr>
      </p:pic>
    </p:spTree>
    <p:extLst>
      <p:ext uri="{BB962C8B-B14F-4D97-AF65-F5344CB8AC3E}">
        <p14:creationId xmlns:p14="http://schemas.microsoft.com/office/powerpoint/2010/main" val="2463164013"/>
      </p:ext>
    </p:extLst>
  </p:cSld>
  <p:clrMapOvr>
    <a:masterClrMapping/>
  </p:clrMapOvr>
  <p:transition xmlns:p14="http://schemas.microsoft.com/office/powerpoint/2010/mai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Arrow 4"/>
          <p:cNvSpPr/>
          <p:nvPr/>
        </p:nvSpPr>
        <p:spPr>
          <a:xfrm>
            <a:off x="7730282" y="2038141"/>
            <a:ext cx="1324304" cy="3292575"/>
          </a:xfrm>
          <a:prstGeom prst="upArrow">
            <a:avLst/>
          </a:prstGeom>
          <a:solidFill>
            <a:srgbClr val="457C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994" name="Rectangle 2"/>
          <p:cNvSpPr>
            <a:spLocks noGrp="1" noChangeArrowheads="1"/>
          </p:cNvSpPr>
          <p:nvPr>
            <p:ph type="title"/>
          </p:nvPr>
        </p:nvSpPr>
        <p:spPr>
          <a:xfrm>
            <a:off x="-48093" y="57150"/>
            <a:ext cx="12192000" cy="1255725"/>
          </a:xfrm>
        </p:spPr>
        <p:txBody>
          <a:bodyPr>
            <a:normAutofit/>
          </a:bodyPr>
          <a:lstStyle/>
          <a:p>
            <a:pPr algn="ctr"/>
            <a:r>
              <a:rPr lang="en-US" sz="4800" dirty="0">
                <a:effectLst>
                  <a:outerShdw blurRad="38100" dist="38100" dir="2700000" algn="tl">
                    <a:srgbClr val="000000">
                      <a:alpha val="43137"/>
                    </a:srgbClr>
                  </a:outerShdw>
                </a:effectLst>
              </a:rPr>
              <a:t>The MAP is a Story of Change</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4981" y="1221406"/>
            <a:ext cx="3694922" cy="5412943"/>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7111291" y="5292382"/>
            <a:ext cx="2491387" cy="646331"/>
          </a:xfrm>
          <a:prstGeom prst="rect">
            <a:avLst/>
          </a:prstGeom>
          <a:noFill/>
        </p:spPr>
        <p:txBody>
          <a:bodyPr wrap="none" rtlCol="0">
            <a:spAutoFit/>
          </a:bodyPr>
          <a:lstStyle/>
          <a:p>
            <a:pPr algn="ctr"/>
            <a:r>
              <a:rPr lang="en-US" sz="3600" dirty="0">
                <a:solidFill>
                  <a:schemeClr val="accent6">
                    <a:lumMod val="90000"/>
                    <a:lumOff val="10000"/>
                  </a:schemeClr>
                </a:solidFill>
              </a:rPr>
              <a:t>Foundation</a:t>
            </a:r>
          </a:p>
        </p:txBody>
      </p:sp>
      <p:sp>
        <p:nvSpPr>
          <p:cNvPr id="7" name="TextBox 6"/>
          <p:cNvSpPr txBox="1"/>
          <p:nvPr/>
        </p:nvSpPr>
        <p:spPr>
          <a:xfrm>
            <a:off x="6128720" y="4152868"/>
            <a:ext cx="4527426" cy="646331"/>
          </a:xfrm>
          <a:prstGeom prst="rect">
            <a:avLst/>
          </a:prstGeom>
          <a:noFill/>
        </p:spPr>
        <p:txBody>
          <a:bodyPr wrap="none" rtlCol="0">
            <a:spAutoFit/>
          </a:bodyPr>
          <a:lstStyle/>
          <a:p>
            <a:pPr algn="ctr"/>
            <a:r>
              <a:rPr lang="en-US" sz="3600" dirty="0">
                <a:solidFill>
                  <a:schemeClr val="accent6">
                    <a:lumMod val="90000"/>
                    <a:lumOff val="10000"/>
                  </a:schemeClr>
                </a:solidFill>
              </a:rPr>
              <a:t>Where are we today?</a:t>
            </a:r>
          </a:p>
        </p:txBody>
      </p:sp>
      <p:sp>
        <p:nvSpPr>
          <p:cNvPr id="8" name="TextBox 7"/>
          <p:cNvSpPr txBox="1"/>
          <p:nvPr/>
        </p:nvSpPr>
        <p:spPr>
          <a:xfrm>
            <a:off x="6047907" y="2772339"/>
            <a:ext cx="4689054" cy="646331"/>
          </a:xfrm>
          <a:prstGeom prst="rect">
            <a:avLst/>
          </a:prstGeom>
          <a:noFill/>
        </p:spPr>
        <p:txBody>
          <a:bodyPr wrap="none" rtlCol="0">
            <a:spAutoFit/>
          </a:bodyPr>
          <a:lstStyle/>
          <a:p>
            <a:pPr algn="ctr"/>
            <a:r>
              <a:rPr lang="en-US" sz="3600" dirty="0">
                <a:solidFill>
                  <a:schemeClr val="accent6">
                    <a:lumMod val="90000"/>
                    <a:lumOff val="10000"/>
                  </a:schemeClr>
                </a:solidFill>
              </a:rPr>
              <a:t>How do we get there?</a:t>
            </a:r>
          </a:p>
        </p:txBody>
      </p:sp>
      <p:sp>
        <p:nvSpPr>
          <p:cNvPr id="9" name="TextBox 8"/>
          <p:cNvSpPr txBox="1"/>
          <p:nvPr/>
        </p:nvSpPr>
        <p:spPr>
          <a:xfrm>
            <a:off x="6124832" y="1245478"/>
            <a:ext cx="4464308" cy="646331"/>
          </a:xfrm>
          <a:prstGeom prst="rect">
            <a:avLst/>
          </a:prstGeom>
          <a:noFill/>
        </p:spPr>
        <p:txBody>
          <a:bodyPr wrap="none" rtlCol="0">
            <a:spAutoFit/>
          </a:bodyPr>
          <a:lstStyle/>
          <a:p>
            <a:pPr algn="ctr"/>
            <a:r>
              <a:rPr lang="en-US" sz="3600" dirty="0">
                <a:solidFill>
                  <a:schemeClr val="accent6">
                    <a:lumMod val="90000"/>
                    <a:lumOff val="10000"/>
                  </a:schemeClr>
                </a:solidFill>
              </a:rPr>
              <a:t>Where are we going?</a:t>
            </a:r>
          </a:p>
        </p:txBody>
      </p:sp>
    </p:spTree>
    <p:extLst>
      <p:ext uri="{BB962C8B-B14F-4D97-AF65-F5344CB8AC3E}">
        <p14:creationId xmlns:p14="http://schemas.microsoft.com/office/powerpoint/2010/main" val="3285041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1-page MAP</a:t>
            </a:r>
          </a:p>
        </p:txBody>
      </p:sp>
      <p:sp>
        <p:nvSpPr>
          <p:cNvPr id="4" name="Content Placeholder 3"/>
          <p:cNvSpPr>
            <a:spLocks noGrp="1"/>
          </p:cNvSpPr>
          <p:nvPr>
            <p:ph sz="half" idx="2"/>
          </p:nvPr>
        </p:nvSpPr>
        <p:spPr/>
        <p:txBody>
          <a:bodyPr/>
          <a:lstStyle/>
          <a:p>
            <a:r>
              <a:rPr lang="en-US" dirty="0"/>
              <a:t>Place summaries of MAP components into 1-page format</a:t>
            </a:r>
          </a:p>
          <a:p>
            <a:endParaRPr lang="en-US" dirty="0"/>
          </a:p>
          <a:p>
            <a:r>
              <a:rPr lang="en-US" dirty="0"/>
              <a:t>Practice telling your ministry’s story using this MAP</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1184" y="987711"/>
            <a:ext cx="3694922" cy="54129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7500662"/>
      </p:ext>
    </p:extLst>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Principle 	 		Practice</a:t>
            </a:r>
          </a:p>
        </p:txBody>
      </p:sp>
      <p:sp>
        <p:nvSpPr>
          <p:cNvPr id="4" name="Content Placeholder 3"/>
          <p:cNvSpPr>
            <a:spLocks noGrp="1"/>
          </p:cNvSpPr>
          <p:nvPr>
            <p:ph sz="half" idx="2"/>
          </p:nvPr>
        </p:nvSpPr>
        <p:spPr/>
        <p:txBody>
          <a:bodyPr>
            <a:normAutofit/>
          </a:bodyPr>
          <a:lstStyle/>
          <a:p>
            <a:r>
              <a:rPr lang="en-US" sz="3600" dirty="0"/>
              <a:t>Passionate spiritual leaders share and serve with the gifts God has given them.</a:t>
            </a:r>
          </a:p>
          <a:p>
            <a:endParaRPr lang="en-US" sz="3600" dirty="0"/>
          </a:p>
          <a:p>
            <a:endParaRPr lang="en-US" sz="3600" dirty="0"/>
          </a:p>
        </p:txBody>
      </p:sp>
      <p:sp>
        <p:nvSpPr>
          <p:cNvPr id="5" name="Content Placeholder 4"/>
          <p:cNvSpPr>
            <a:spLocks noGrp="1"/>
          </p:cNvSpPr>
          <p:nvPr>
            <p:ph sz="quarter" idx="4"/>
          </p:nvPr>
        </p:nvSpPr>
        <p:spPr/>
        <p:txBody>
          <a:bodyPr>
            <a:normAutofit/>
          </a:bodyPr>
          <a:lstStyle/>
          <a:p>
            <a:r>
              <a:rPr lang="en-US" sz="3600" dirty="0"/>
              <a:t>Equipping and mobilizing disciples and spiritual leaders.</a:t>
            </a:r>
          </a:p>
        </p:txBody>
      </p:sp>
      <p:sp>
        <p:nvSpPr>
          <p:cNvPr id="6" name="Rectangle 5"/>
          <p:cNvSpPr/>
          <p:nvPr/>
        </p:nvSpPr>
        <p:spPr>
          <a:xfrm>
            <a:off x="874888" y="4227076"/>
            <a:ext cx="10364811" cy="1938992"/>
          </a:xfrm>
          <a:prstGeom prst="rect">
            <a:avLst/>
          </a:prstGeom>
        </p:spPr>
        <p:txBody>
          <a:bodyPr wrap="square">
            <a:spAutoFit/>
          </a:bodyPr>
          <a:lstStyle/>
          <a:p>
            <a:pPr algn="ctr">
              <a:defRPr/>
            </a:pPr>
            <a:r>
              <a:rPr lang="en-US" sz="2400" i="1" dirty="0">
                <a:solidFill>
                  <a:srgbClr val="8C8280"/>
                </a:solidFill>
                <a:latin typeface="Trebuchet MS" panose="020B0603020202020204" pitchFamily="34" charset="0"/>
              </a:rPr>
              <a:t>“So Christ himself gave… to equip his people for works of service, so that the body of Christ may be built up until we all reach unity in the faith and in the knowledge of the Son of God and become mature, attaining to the whole measure of the fullness of Christ.” </a:t>
            </a:r>
          </a:p>
          <a:p>
            <a:pPr algn="ctr">
              <a:defRPr/>
            </a:pPr>
            <a:r>
              <a:rPr lang="en-US" sz="2400" i="1" dirty="0">
                <a:solidFill>
                  <a:srgbClr val="8C8280"/>
                </a:solidFill>
                <a:latin typeface="Trebuchet MS" panose="020B0603020202020204" pitchFamily="34" charset="0"/>
              </a:rPr>
              <a:t>- </a:t>
            </a:r>
            <a:r>
              <a:rPr lang="en-US" sz="2400" dirty="0">
                <a:solidFill>
                  <a:srgbClr val="8C8280"/>
                </a:solidFill>
                <a:latin typeface="Trebuchet MS" panose="020B0603020202020204" pitchFamily="34" charset="0"/>
              </a:rPr>
              <a:t>Ephesians 4:11-13</a:t>
            </a:r>
            <a:endParaRPr lang="en-US" sz="2400" i="1" dirty="0">
              <a:solidFill>
                <a:srgbClr val="8C8280"/>
              </a:solidFill>
              <a:latin typeface="Trebuchet MS" panose="020B0603020202020204" pitchFamily="34" charset="0"/>
            </a:endParaRPr>
          </a:p>
        </p:txBody>
      </p:sp>
      <p:pic>
        <p:nvPicPr>
          <p:cNvPr id="7" name="Picture 2" descr="Earth - Iceberg  Wallpaper">
            <a:extLst>
              <a:ext uri="{FF2B5EF4-FFF2-40B4-BE49-F238E27FC236}">
                <a16:creationId xmlns:a16="http://schemas.microsoft.com/office/drawing/2014/main" xmlns="" id="{2925708C-628B-A944-898D-47FC319ED32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03308" y="193704"/>
            <a:ext cx="2661313" cy="149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543832"/>
      </p:ext>
    </p:extLst>
  </p:cSld>
  <p:clrMapOvr>
    <a:masterClrMapping/>
  </p:clrMapOvr>
  <p:transition xmlns:p14="http://schemas.microsoft.com/office/powerpoint/2010/mai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750724" y="5569254"/>
            <a:ext cx="4868640" cy="1200329"/>
          </a:xfrm>
          <a:prstGeom prst="rect">
            <a:avLst/>
          </a:prstGeom>
          <a:noFill/>
        </p:spPr>
        <p:txBody>
          <a:bodyPr wrap="none" rtlCol="0">
            <a:spAutoFit/>
          </a:bodyPr>
          <a:lstStyle/>
          <a:p>
            <a:r>
              <a:rPr lang="en-US" sz="3600" dirty="0"/>
              <a:t>What is too important </a:t>
            </a:r>
            <a:br>
              <a:rPr lang="en-US" sz="3600" dirty="0"/>
            </a:br>
            <a:r>
              <a:rPr lang="en-US" sz="3600" dirty="0"/>
              <a:t>to compromise?</a:t>
            </a:r>
          </a:p>
        </p:txBody>
      </p:sp>
      <p:sp>
        <p:nvSpPr>
          <p:cNvPr id="11" name="TextBox 10"/>
          <p:cNvSpPr txBox="1"/>
          <p:nvPr/>
        </p:nvSpPr>
        <p:spPr>
          <a:xfrm>
            <a:off x="5750724" y="4745564"/>
            <a:ext cx="3728906" cy="646331"/>
          </a:xfrm>
          <a:prstGeom prst="rect">
            <a:avLst/>
          </a:prstGeom>
          <a:noFill/>
        </p:spPr>
        <p:txBody>
          <a:bodyPr wrap="none" rtlCol="0">
            <a:spAutoFit/>
          </a:bodyPr>
          <a:lstStyle/>
          <a:p>
            <a:r>
              <a:rPr lang="en-US" sz="3600" dirty="0"/>
              <a:t>Why do we exist?</a:t>
            </a:r>
          </a:p>
        </p:txBody>
      </p:sp>
      <p:sp>
        <p:nvSpPr>
          <p:cNvPr id="12" name="TextBox 11"/>
          <p:cNvSpPr txBox="1"/>
          <p:nvPr/>
        </p:nvSpPr>
        <p:spPr>
          <a:xfrm>
            <a:off x="5750724" y="3797111"/>
            <a:ext cx="5724644" cy="646331"/>
          </a:xfrm>
          <a:prstGeom prst="rect">
            <a:avLst/>
          </a:prstGeom>
          <a:noFill/>
        </p:spPr>
        <p:txBody>
          <a:bodyPr wrap="none" rtlCol="0">
            <a:spAutoFit/>
          </a:bodyPr>
          <a:lstStyle/>
          <a:p>
            <a:r>
              <a:rPr lang="en-US" sz="3600" dirty="0"/>
              <a:t>Where are we now…really?</a:t>
            </a:r>
          </a:p>
        </p:txBody>
      </p:sp>
      <p:sp>
        <p:nvSpPr>
          <p:cNvPr id="13" name="TextBox 12"/>
          <p:cNvSpPr txBox="1"/>
          <p:nvPr/>
        </p:nvSpPr>
        <p:spPr>
          <a:xfrm>
            <a:off x="5750724" y="2333188"/>
            <a:ext cx="5070619" cy="646331"/>
          </a:xfrm>
          <a:prstGeom prst="rect">
            <a:avLst/>
          </a:prstGeom>
          <a:noFill/>
        </p:spPr>
        <p:txBody>
          <a:bodyPr wrap="none" rtlCol="0">
            <a:spAutoFit/>
          </a:bodyPr>
          <a:lstStyle/>
          <a:p>
            <a:r>
              <a:rPr lang="en-US" sz="3600" dirty="0"/>
              <a:t>How will we get there?</a:t>
            </a:r>
          </a:p>
        </p:txBody>
      </p:sp>
      <p:sp>
        <p:nvSpPr>
          <p:cNvPr id="14" name="TextBox 13"/>
          <p:cNvSpPr txBox="1"/>
          <p:nvPr/>
        </p:nvSpPr>
        <p:spPr>
          <a:xfrm>
            <a:off x="5750724" y="584230"/>
            <a:ext cx="5317481" cy="646331"/>
          </a:xfrm>
          <a:prstGeom prst="rect">
            <a:avLst/>
          </a:prstGeom>
          <a:noFill/>
        </p:spPr>
        <p:txBody>
          <a:bodyPr wrap="none" rtlCol="0">
            <a:spAutoFit/>
          </a:bodyPr>
          <a:lstStyle/>
          <a:p>
            <a:r>
              <a:rPr lang="en-US" sz="3600" dirty="0"/>
              <a:t>Where is God leading us?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209" y="212553"/>
            <a:ext cx="4404834" cy="64529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461658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25887" cy="1325563"/>
          </a:xfrm>
        </p:spPr>
        <p:txBody>
          <a:bodyPr>
            <a:normAutofit fontScale="90000"/>
          </a:bodyPr>
          <a:lstStyle/>
          <a:p>
            <a:r>
              <a:rPr lang="en-US" dirty="0"/>
              <a:t>Ministry Action Plan (MAP)</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02828" y="416833"/>
            <a:ext cx="551361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906781"/>
      </p:ext>
    </p:extLst>
  </p:cSld>
  <p:clrMapOvr>
    <a:masterClrMapping/>
  </p:clrMapOvr>
  <p:transition xmlns:p14="http://schemas.microsoft.com/office/powerpoint/2010/mai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25887" cy="1325563"/>
          </a:xfrm>
        </p:spPr>
        <p:txBody>
          <a:bodyPr>
            <a:normAutofit fontScale="90000"/>
          </a:bodyPr>
          <a:lstStyle/>
          <a:p>
            <a:r>
              <a:rPr lang="en-US" dirty="0"/>
              <a:t>Ministry Action Plan (MAP)</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62136" y="252831"/>
            <a:ext cx="4773404" cy="636453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66023" y="252831"/>
            <a:ext cx="4769517" cy="6359356"/>
          </a:xfrm>
          <a:prstGeom prst="rect">
            <a:avLst/>
          </a:prstGeom>
        </p:spPr>
      </p:pic>
    </p:spTree>
    <p:extLst>
      <p:ext uri="{BB962C8B-B14F-4D97-AF65-F5344CB8AC3E}">
        <p14:creationId xmlns:p14="http://schemas.microsoft.com/office/powerpoint/2010/main" val="1744599937"/>
      </p:ext>
    </p:extLst>
  </p:cSld>
  <p:clrMapOvr>
    <a:masterClrMapping/>
  </p:clrMapOvr>
  <p:transition xmlns:p14="http://schemas.microsoft.com/office/powerpoint/2010/mai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664"/>
            <a:ext cx="10515600" cy="1325563"/>
          </a:xfrm>
        </p:spPr>
        <p:txBody>
          <a:bodyPr>
            <a:normAutofit/>
          </a:bodyPr>
          <a:lstStyle/>
          <a:p>
            <a:r>
              <a:rPr lang="en-US" dirty="0"/>
              <a:t>Discernment &amp; Sanctification</a:t>
            </a:r>
          </a:p>
        </p:txBody>
      </p:sp>
      <p:graphicFrame>
        <p:nvGraphicFramePr>
          <p:cNvPr id="3" name="Diagram 2"/>
          <p:cNvGraphicFramePr/>
          <p:nvPr/>
        </p:nvGraphicFramePr>
        <p:xfrm>
          <a:off x="0" y="457200"/>
          <a:ext cx="11785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11200" y="5581476"/>
            <a:ext cx="10871200" cy="1200329"/>
          </a:xfrm>
          <a:prstGeom prst="rect">
            <a:avLst/>
          </a:prstGeom>
          <a:noFill/>
        </p:spPr>
        <p:txBody>
          <a:bodyPr wrap="square" rtlCol="0">
            <a:spAutoFit/>
          </a:bodyPr>
          <a:lstStyle/>
          <a:p>
            <a:pPr algn="ctr"/>
            <a:r>
              <a:rPr lang="en-US" sz="3600" b="1" dirty="0">
                <a:solidFill>
                  <a:srgbClr val="506294"/>
                </a:solidFill>
              </a:rPr>
              <a:t>Getting it “right” is secondary to getting started and continual improvement! </a:t>
            </a:r>
          </a:p>
        </p:txBody>
      </p:sp>
    </p:spTree>
    <p:extLst>
      <p:ext uri="{BB962C8B-B14F-4D97-AF65-F5344CB8AC3E}">
        <p14:creationId xmlns:p14="http://schemas.microsoft.com/office/powerpoint/2010/main" val="2855691138"/>
      </p:ext>
    </p:extLst>
  </p:cSld>
  <p:clrMapOvr>
    <a:masterClrMapping/>
  </p:clrMapOvr>
  <p:transition xmlns:p14="http://schemas.microsoft.com/office/powerpoint/2010/mai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38"/>
            <a:ext cx="10515600" cy="1325563"/>
          </a:xfrm>
        </p:spPr>
        <p:txBody>
          <a:bodyPr/>
          <a:lstStyle/>
          <a:p>
            <a:pPr algn="ctr"/>
            <a:r>
              <a:rPr lang="en-US" dirty="0"/>
              <a:t>Key Actionable Questions</a:t>
            </a:r>
          </a:p>
        </p:txBody>
      </p:sp>
      <p:graphicFrame>
        <p:nvGraphicFramePr>
          <p:cNvPr id="4" name="Content Placeholder 3"/>
          <p:cNvGraphicFramePr>
            <a:graphicFrameLocks noGrp="1"/>
          </p:cNvGraphicFramePr>
          <p:nvPr>
            <p:ph idx="1"/>
          </p:nvPr>
        </p:nvGraphicFramePr>
        <p:xfrm>
          <a:off x="1371600" y="914400"/>
          <a:ext cx="8763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752600" y="1066800"/>
            <a:ext cx="2590800" cy="1446550"/>
          </a:xfrm>
          <a:prstGeom prst="rect">
            <a:avLst/>
          </a:prstGeom>
          <a:noFill/>
        </p:spPr>
        <p:txBody>
          <a:bodyPr wrap="square" rtlCol="0">
            <a:spAutoFit/>
          </a:bodyPr>
          <a:lstStyle/>
          <a:p>
            <a:r>
              <a:rPr lang="en-US" b="1" dirty="0">
                <a:solidFill>
                  <a:schemeClr val="accent6">
                    <a:lumMod val="90000"/>
                    <a:lumOff val="10000"/>
                  </a:schemeClr>
                </a:solidFill>
                <a:ea typeface="Verdana" pitchFamily="34" charset="0"/>
                <a:cs typeface="Verdana" pitchFamily="34" charset="0"/>
              </a:rPr>
              <a:t>Team</a:t>
            </a:r>
          </a:p>
          <a:p>
            <a:pPr marL="341313"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Team leadership?</a:t>
            </a:r>
          </a:p>
          <a:p>
            <a:pPr marL="341313"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Gifts Based?</a:t>
            </a:r>
          </a:p>
          <a:p>
            <a:pPr marL="341313"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Covenant to guide behavior?</a:t>
            </a:r>
          </a:p>
          <a:p>
            <a:pPr marL="341313"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Accountability</a:t>
            </a:r>
            <a:r>
              <a:rPr lang="en-US" sz="1400" dirty="0">
                <a:solidFill>
                  <a:schemeClr val="bg2"/>
                </a:solidFill>
                <a:latin typeface="Verdana" pitchFamily="34" charset="0"/>
                <a:ea typeface="Verdana" pitchFamily="34" charset="0"/>
                <a:cs typeface="Verdana" pitchFamily="34" charset="0"/>
              </a:rPr>
              <a:t>?</a:t>
            </a:r>
            <a:endParaRPr lang="en-US" dirty="0">
              <a:solidFill>
                <a:schemeClr val="bg2"/>
              </a:solidFill>
              <a:latin typeface="Verdana" pitchFamily="34" charset="0"/>
              <a:ea typeface="Verdana" pitchFamily="34" charset="0"/>
              <a:cs typeface="Verdana" pitchFamily="34" charset="0"/>
            </a:endParaRPr>
          </a:p>
        </p:txBody>
      </p:sp>
      <p:sp>
        <p:nvSpPr>
          <p:cNvPr id="6" name="TextBox 5"/>
          <p:cNvSpPr txBox="1"/>
          <p:nvPr/>
        </p:nvSpPr>
        <p:spPr>
          <a:xfrm>
            <a:off x="7772400" y="1066800"/>
            <a:ext cx="3124200" cy="1015663"/>
          </a:xfrm>
          <a:prstGeom prst="rect">
            <a:avLst/>
          </a:prstGeom>
          <a:noFill/>
        </p:spPr>
        <p:txBody>
          <a:bodyPr wrap="square" rtlCol="0">
            <a:spAutoFit/>
          </a:bodyPr>
          <a:lstStyle/>
          <a:p>
            <a:r>
              <a:rPr lang="en-US" b="1" dirty="0">
                <a:solidFill>
                  <a:schemeClr val="accent6">
                    <a:lumMod val="90000"/>
                    <a:lumOff val="10000"/>
                  </a:schemeClr>
                </a:solidFill>
                <a:ea typeface="Verdana" pitchFamily="34" charset="0"/>
                <a:cs typeface="Verdana" pitchFamily="34" charset="0"/>
              </a:rPr>
              <a:t>Spiritual Formation</a:t>
            </a:r>
          </a:p>
          <a:p>
            <a:pPr marL="341313"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Spiritual Growth in Community?</a:t>
            </a:r>
          </a:p>
          <a:p>
            <a:pPr marL="341313"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Growth led by the Spirit?</a:t>
            </a:r>
          </a:p>
          <a:p>
            <a:pPr marL="341313"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Accountability?</a:t>
            </a:r>
            <a:endParaRPr lang="en-US" dirty="0">
              <a:solidFill>
                <a:schemeClr val="accent6">
                  <a:lumMod val="90000"/>
                  <a:lumOff val="10000"/>
                </a:schemeClr>
              </a:solidFill>
              <a:ea typeface="Verdana" pitchFamily="34" charset="0"/>
              <a:cs typeface="Verdana" pitchFamily="34" charset="0"/>
            </a:endParaRPr>
          </a:p>
        </p:txBody>
      </p:sp>
      <p:sp>
        <p:nvSpPr>
          <p:cNvPr id="7" name="TextBox 6"/>
          <p:cNvSpPr txBox="1"/>
          <p:nvPr/>
        </p:nvSpPr>
        <p:spPr>
          <a:xfrm>
            <a:off x="7772400" y="5335250"/>
            <a:ext cx="2819400" cy="1446550"/>
          </a:xfrm>
          <a:prstGeom prst="rect">
            <a:avLst/>
          </a:prstGeom>
          <a:noFill/>
        </p:spPr>
        <p:txBody>
          <a:bodyPr wrap="square" rtlCol="0">
            <a:spAutoFit/>
          </a:bodyPr>
          <a:lstStyle/>
          <a:p>
            <a:r>
              <a:rPr lang="en-US" b="1" dirty="0">
                <a:solidFill>
                  <a:schemeClr val="accent6">
                    <a:lumMod val="90000"/>
                    <a:lumOff val="10000"/>
                  </a:schemeClr>
                </a:solidFill>
                <a:ea typeface="Verdana" pitchFamily="34" charset="0"/>
                <a:cs typeface="Verdana" pitchFamily="34" charset="0"/>
              </a:rPr>
              <a:t>Planning</a:t>
            </a:r>
          </a:p>
          <a:p>
            <a:pPr marL="341313"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Mission?</a:t>
            </a:r>
          </a:p>
          <a:p>
            <a:pPr marL="341313"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Most important?</a:t>
            </a:r>
          </a:p>
          <a:p>
            <a:pPr marL="341313"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Current Reality?</a:t>
            </a:r>
          </a:p>
          <a:p>
            <a:pPr marL="341313"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Future vision?</a:t>
            </a:r>
          </a:p>
          <a:p>
            <a:pPr marL="341313"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Action Steps to Future</a:t>
            </a:r>
            <a:r>
              <a:rPr lang="en-US" sz="1400" dirty="0">
                <a:solidFill>
                  <a:schemeClr val="bg2"/>
                </a:solidFill>
                <a:latin typeface="Verdana" pitchFamily="34" charset="0"/>
                <a:ea typeface="Verdana" pitchFamily="34" charset="0"/>
                <a:cs typeface="Verdana" pitchFamily="34" charset="0"/>
              </a:rPr>
              <a:t>?</a:t>
            </a:r>
            <a:endParaRPr lang="en-US" dirty="0">
              <a:solidFill>
                <a:schemeClr val="bg2"/>
              </a:solidFill>
              <a:latin typeface="Verdana" pitchFamily="34" charset="0"/>
              <a:ea typeface="Verdana" pitchFamily="34" charset="0"/>
              <a:cs typeface="Verdana" pitchFamily="34" charset="0"/>
            </a:endParaRPr>
          </a:p>
        </p:txBody>
      </p:sp>
      <p:sp>
        <p:nvSpPr>
          <p:cNvPr id="8" name="TextBox 7"/>
          <p:cNvSpPr txBox="1"/>
          <p:nvPr/>
        </p:nvSpPr>
        <p:spPr>
          <a:xfrm>
            <a:off x="1676400" y="5562600"/>
            <a:ext cx="2743200" cy="1231106"/>
          </a:xfrm>
          <a:prstGeom prst="rect">
            <a:avLst/>
          </a:prstGeom>
          <a:noFill/>
        </p:spPr>
        <p:txBody>
          <a:bodyPr wrap="square" rtlCol="0">
            <a:spAutoFit/>
          </a:bodyPr>
          <a:lstStyle/>
          <a:p>
            <a:r>
              <a:rPr lang="en-US" b="1" dirty="0">
                <a:solidFill>
                  <a:schemeClr val="accent6">
                    <a:lumMod val="90000"/>
                    <a:lumOff val="10000"/>
                  </a:schemeClr>
                </a:solidFill>
                <a:ea typeface="Verdana" pitchFamily="34" charset="0"/>
                <a:cs typeface="Verdana" pitchFamily="34" charset="0"/>
              </a:rPr>
              <a:t>Progress</a:t>
            </a:r>
          </a:p>
          <a:p>
            <a:pPr marL="279400"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Measures of progress?</a:t>
            </a:r>
          </a:p>
          <a:p>
            <a:pPr marL="279400" lvl="1" indent="-109538">
              <a:buFont typeface="Arial" pitchFamily="34" charset="0"/>
              <a:buChar char="•"/>
            </a:pPr>
            <a:r>
              <a:rPr lang="en-US" sz="1400" dirty="0">
                <a:solidFill>
                  <a:schemeClr val="accent6">
                    <a:lumMod val="90000"/>
                    <a:lumOff val="10000"/>
                  </a:schemeClr>
                </a:solidFill>
                <a:ea typeface="Verdana" pitchFamily="34" charset="0"/>
                <a:cs typeface="Verdana" pitchFamily="34" charset="0"/>
              </a:rPr>
              <a:t>Who is responsible &amp; Accountable to whom</a:t>
            </a:r>
            <a:r>
              <a:rPr lang="en-US" sz="1400" dirty="0">
                <a:solidFill>
                  <a:schemeClr val="bg2"/>
                </a:solidFill>
                <a:latin typeface="Verdana" pitchFamily="34" charset="0"/>
                <a:ea typeface="Verdana" pitchFamily="34" charset="0"/>
                <a:cs typeface="Verdana" pitchFamily="34" charset="0"/>
              </a:rPr>
              <a:t>?</a:t>
            </a:r>
          </a:p>
          <a:p>
            <a:pPr marL="279400" lvl="1" indent="-109538">
              <a:buFont typeface="Arial" pitchFamily="34" charset="0"/>
              <a:buChar char="•"/>
            </a:pPr>
            <a:r>
              <a:rPr lang="en-US" sz="1400" dirty="0">
                <a:solidFill>
                  <a:schemeClr val="bg2"/>
                </a:solidFill>
                <a:latin typeface="Verdana" pitchFamily="34" charset="0"/>
                <a:ea typeface="Verdana" pitchFamily="34" charset="0"/>
                <a:cs typeface="Verdana" pitchFamily="34" charset="0"/>
              </a:rPr>
              <a:t>When?</a:t>
            </a:r>
            <a:endParaRPr lang="en-US" dirty="0">
              <a:solidFill>
                <a:schemeClr val="bg2"/>
              </a:solidFill>
              <a:latin typeface="Verdana" pitchFamily="34" charset="0"/>
              <a:ea typeface="Verdana" pitchFamily="34" charset="0"/>
              <a:cs typeface="Verdana" pitchFamily="34" charset="0"/>
            </a:endParaRPr>
          </a:p>
        </p:txBody>
      </p:sp>
      <p:sp>
        <p:nvSpPr>
          <p:cNvPr id="9" name="TextBox 8"/>
          <p:cNvSpPr txBox="1"/>
          <p:nvPr/>
        </p:nvSpPr>
        <p:spPr>
          <a:xfrm>
            <a:off x="1600200" y="3657601"/>
            <a:ext cx="1752600" cy="1723549"/>
          </a:xfrm>
          <a:prstGeom prst="rect">
            <a:avLst/>
          </a:prstGeom>
          <a:noFill/>
        </p:spPr>
        <p:txBody>
          <a:bodyPr wrap="square" rtlCol="0">
            <a:spAutoFit/>
          </a:bodyPr>
          <a:lstStyle/>
          <a:p>
            <a:r>
              <a:rPr lang="en-US" b="1" dirty="0">
                <a:solidFill>
                  <a:schemeClr val="accent6">
                    <a:lumMod val="90000"/>
                    <a:lumOff val="10000"/>
                  </a:schemeClr>
                </a:solidFill>
                <a:latin typeface="Verdana" pitchFamily="34" charset="0"/>
                <a:ea typeface="Verdana" pitchFamily="34" charset="0"/>
                <a:cs typeface="Verdana" pitchFamily="34" charset="0"/>
              </a:rPr>
              <a:t>Learning Questions</a:t>
            </a:r>
          </a:p>
          <a:p>
            <a:pPr marL="341313" indent="-109538">
              <a:buFont typeface="Arial" pitchFamily="34" charset="0"/>
              <a:buChar char="•"/>
            </a:pPr>
            <a:r>
              <a:rPr lang="en-US" sz="1400" dirty="0">
                <a:solidFill>
                  <a:schemeClr val="accent6">
                    <a:lumMod val="90000"/>
                    <a:lumOff val="10000"/>
                  </a:schemeClr>
                </a:solidFill>
                <a:latin typeface="Verdana" pitchFamily="34" charset="0"/>
                <a:ea typeface="Verdana" pitchFamily="34" charset="0"/>
                <a:cs typeface="Verdana" pitchFamily="34" charset="0"/>
              </a:rPr>
              <a:t>Goal?</a:t>
            </a:r>
          </a:p>
          <a:p>
            <a:pPr marL="341313" indent="-109538">
              <a:buFont typeface="Arial" pitchFamily="34" charset="0"/>
              <a:buChar char="•"/>
            </a:pPr>
            <a:r>
              <a:rPr lang="en-US" sz="1400" dirty="0">
                <a:solidFill>
                  <a:schemeClr val="accent6">
                    <a:lumMod val="90000"/>
                    <a:lumOff val="10000"/>
                  </a:schemeClr>
                </a:solidFill>
                <a:latin typeface="Verdana" pitchFamily="34" charset="0"/>
                <a:ea typeface="Verdana" pitchFamily="34" charset="0"/>
                <a:cs typeface="Verdana" pitchFamily="34" charset="0"/>
              </a:rPr>
              <a:t>Plan?</a:t>
            </a:r>
          </a:p>
          <a:p>
            <a:pPr marL="341313" indent="-109538">
              <a:buFont typeface="Arial" pitchFamily="34" charset="0"/>
              <a:buChar char="•"/>
            </a:pPr>
            <a:r>
              <a:rPr lang="en-US" sz="1400" dirty="0">
                <a:solidFill>
                  <a:schemeClr val="accent6">
                    <a:lumMod val="90000"/>
                    <a:lumOff val="10000"/>
                  </a:schemeClr>
                </a:solidFill>
                <a:latin typeface="Verdana" pitchFamily="34" charset="0"/>
                <a:ea typeface="Verdana" pitchFamily="34" charset="0"/>
                <a:cs typeface="Verdana" pitchFamily="34" charset="0"/>
              </a:rPr>
              <a:t>Working and why?</a:t>
            </a:r>
          </a:p>
          <a:p>
            <a:pPr marL="341313" indent="-109538">
              <a:buFont typeface="Arial" pitchFamily="34" charset="0"/>
              <a:buChar char="•"/>
            </a:pPr>
            <a:r>
              <a:rPr lang="en-US" sz="1400" dirty="0">
                <a:solidFill>
                  <a:schemeClr val="accent6">
                    <a:lumMod val="90000"/>
                    <a:lumOff val="10000"/>
                  </a:schemeClr>
                </a:solidFill>
                <a:latin typeface="Verdana" pitchFamily="34" charset="0"/>
                <a:ea typeface="Verdana" pitchFamily="34" charset="0"/>
                <a:cs typeface="Verdana" pitchFamily="34" charset="0"/>
              </a:rPr>
              <a:t>Change?</a:t>
            </a:r>
          </a:p>
        </p:txBody>
      </p:sp>
      <p:sp>
        <p:nvSpPr>
          <p:cNvPr id="3" name="TextBox 2"/>
          <p:cNvSpPr txBox="1"/>
          <p:nvPr/>
        </p:nvSpPr>
        <p:spPr>
          <a:xfrm>
            <a:off x="4953000" y="3429001"/>
            <a:ext cx="1585666" cy="769441"/>
          </a:xfrm>
          <a:prstGeom prst="rect">
            <a:avLst/>
          </a:prstGeom>
          <a:noFill/>
          <a:effectLst>
            <a:glow rad="101600">
              <a:schemeClr val="accent2">
                <a:satMod val="175000"/>
                <a:alpha val="40000"/>
              </a:schemeClr>
            </a:glow>
          </a:effectLst>
        </p:spPr>
        <p:txBody>
          <a:bodyPr wrap="none" rtlCol="0">
            <a:spAutoFit/>
          </a:bodyPr>
          <a:lstStyle/>
          <a:p>
            <a:pPr algn="ctr"/>
            <a:r>
              <a:rPr lang="en-US" sz="2200" dirty="0">
                <a:solidFill>
                  <a:schemeClr val="accent6">
                    <a:lumMod val="75000"/>
                    <a:lumOff val="25000"/>
                  </a:schemeClr>
                </a:solidFill>
                <a:latin typeface="Verdana" pitchFamily="34" charset="0"/>
                <a:ea typeface="Verdana" pitchFamily="34" charset="0"/>
                <a:cs typeface="Verdana" pitchFamily="34" charset="0"/>
              </a:rPr>
              <a:t>Learning</a:t>
            </a:r>
          </a:p>
          <a:p>
            <a:pPr algn="ctr"/>
            <a:r>
              <a:rPr lang="en-US" sz="2200" dirty="0">
                <a:solidFill>
                  <a:schemeClr val="accent6">
                    <a:lumMod val="75000"/>
                    <a:lumOff val="25000"/>
                  </a:schemeClr>
                </a:solidFill>
                <a:latin typeface="Verdana" pitchFamily="34" charset="0"/>
                <a:ea typeface="Verdana" pitchFamily="34" charset="0"/>
                <a:cs typeface="Verdana" pitchFamily="34" charset="0"/>
              </a:rPr>
              <a:t>Questions</a:t>
            </a:r>
          </a:p>
        </p:txBody>
      </p:sp>
    </p:spTree>
    <p:extLst>
      <p:ext uri="{BB962C8B-B14F-4D97-AF65-F5344CB8AC3E}">
        <p14:creationId xmlns:p14="http://schemas.microsoft.com/office/powerpoint/2010/main" val="73802674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35627" y="184666"/>
            <a:ext cx="10515600" cy="1325563"/>
          </a:xfrm>
        </p:spPr>
        <p:txBody>
          <a:bodyPr/>
          <a:lstStyle/>
          <a:p>
            <a:pPr algn="ctr"/>
            <a:r>
              <a:rPr lang="en-US" dirty="0"/>
              <a:t>Key Leadership Questions</a:t>
            </a:r>
          </a:p>
        </p:txBody>
      </p:sp>
      <p:sp>
        <p:nvSpPr>
          <p:cNvPr id="2" name="Content Placeholder 1"/>
          <p:cNvSpPr>
            <a:spLocks noGrp="1"/>
          </p:cNvSpPr>
          <p:nvPr>
            <p:ph idx="1"/>
          </p:nvPr>
        </p:nvSpPr>
        <p:spPr>
          <a:xfrm>
            <a:off x="4755573" y="1510229"/>
            <a:ext cx="6664036" cy="4495800"/>
          </a:xfrm>
        </p:spPr>
        <p:txBody>
          <a:bodyPr>
            <a:noAutofit/>
          </a:bodyPr>
          <a:lstStyle/>
          <a:p>
            <a:pPr>
              <a:spcBef>
                <a:spcPts val="528"/>
              </a:spcBef>
            </a:pPr>
            <a:r>
              <a:rPr lang="en-US" sz="2800" dirty="0"/>
              <a:t>Team Questions		</a:t>
            </a:r>
          </a:p>
          <a:p>
            <a:pPr lvl="1">
              <a:spcBef>
                <a:spcPts val="528"/>
              </a:spcBef>
            </a:pPr>
            <a:r>
              <a:rPr lang="en-US" sz="2800" b="1" dirty="0"/>
              <a:t>Team Leadership</a:t>
            </a:r>
            <a:r>
              <a:rPr lang="en-US" sz="2800" dirty="0"/>
              <a:t> - Have we accepted the notion that Biblical leadership is team and gift based </a:t>
            </a:r>
            <a:r>
              <a:rPr lang="en-US" sz="2800" dirty="0" err="1"/>
              <a:t>vs</a:t>
            </a:r>
            <a:r>
              <a:rPr lang="en-US" sz="2800" dirty="0"/>
              <a:t> solo heroic based?</a:t>
            </a:r>
          </a:p>
          <a:p>
            <a:pPr lvl="1">
              <a:spcBef>
                <a:spcPts val="528"/>
              </a:spcBef>
            </a:pPr>
            <a:r>
              <a:rPr lang="en-US" sz="2800" b="1" dirty="0"/>
              <a:t>Gift based</a:t>
            </a:r>
            <a:r>
              <a:rPr lang="en-US" sz="2800" dirty="0"/>
              <a:t> - Have we staffed the team based on gifts?</a:t>
            </a:r>
          </a:p>
          <a:p>
            <a:pPr lvl="1">
              <a:spcBef>
                <a:spcPts val="528"/>
              </a:spcBef>
            </a:pPr>
            <a:r>
              <a:rPr lang="en-US" sz="2800" b="1" dirty="0"/>
              <a:t>Covenant</a:t>
            </a:r>
            <a:r>
              <a:rPr lang="en-US" sz="2800" dirty="0"/>
              <a:t> - Have we defined how we want to behave and interact as a team?</a:t>
            </a:r>
          </a:p>
          <a:p>
            <a:pPr lvl="1">
              <a:spcBef>
                <a:spcPts val="528"/>
              </a:spcBef>
            </a:pPr>
            <a:r>
              <a:rPr lang="en-US" sz="2800" b="1" dirty="0"/>
              <a:t>Accountability</a:t>
            </a:r>
            <a:r>
              <a:rPr lang="en-US" sz="2800" dirty="0"/>
              <a:t> - Are we being accountable in living into this?</a:t>
            </a:r>
          </a:p>
        </p:txBody>
      </p:sp>
      <p:grpSp>
        <p:nvGrpSpPr>
          <p:cNvPr id="4" name="Group 3"/>
          <p:cNvGrpSpPr/>
          <p:nvPr/>
        </p:nvGrpSpPr>
        <p:grpSpPr>
          <a:xfrm>
            <a:off x="1769919" y="1995056"/>
            <a:ext cx="2507589" cy="2507589"/>
            <a:chOff x="1815998" y="330098"/>
            <a:chExt cx="2507589" cy="2507589"/>
          </a:xfrm>
          <a:scene3d>
            <a:camera prst="orthographicFront"/>
            <a:lightRig rig="flat" dir="t"/>
          </a:scene3d>
        </p:grpSpPr>
        <p:sp>
          <p:nvSpPr>
            <p:cNvPr id="6" name="Pie 5"/>
            <p:cNvSpPr/>
            <p:nvPr/>
          </p:nvSpPr>
          <p:spPr>
            <a:xfrm>
              <a:off x="1815998" y="330098"/>
              <a:ext cx="2507589" cy="2507589"/>
            </a:xfrm>
            <a:prstGeom prst="pieWedge">
              <a:avLst/>
            </a:prstGeom>
            <a:ln w="38100">
              <a:solidFill>
                <a:schemeClr val="accent6"/>
              </a:solidFill>
            </a:ln>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7" name="Pie 4"/>
            <p:cNvSpPr/>
            <p:nvPr/>
          </p:nvSpPr>
          <p:spPr>
            <a:xfrm>
              <a:off x="2550454" y="1064554"/>
              <a:ext cx="1773133" cy="1773133"/>
            </a:xfrm>
            <a:prstGeom prst="rect">
              <a:avLst/>
            </a:prstGeom>
            <a:ln w="38100">
              <a:noFill/>
            </a:ln>
            <a:sp3d/>
          </p:spPr>
          <p:style>
            <a:lnRef idx="0">
              <a:scrgbClr r="0" g="0" b="0"/>
            </a:lnRef>
            <a:fillRef idx="0">
              <a:scrgbClr r="0" g="0" b="0"/>
            </a:fillRef>
            <a:effectRef idx="0">
              <a:scrgbClr r="0" g="0" b="0"/>
            </a:effectRef>
            <a:fontRef idx="minor">
              <a:schemeClr val="dk1"/>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US" sz="2200" dirty="0">
                  <a:latin typeface="Verdana"/>
                  <a:cs typeface="Verdana"/>
                </a:rPr>
                <a:t>Team Questions</a:t>
              </a:r>
            </a:p>
          </p:txBody>
        </p:sp>
      </p:grpSp>
    </p:spTree>
    <p:extLst>
      <p:ext uri="{BB962C8B-B14F-4D97-AF65-F5344CB8AC3E}">
        <p14:creationId xmlns:p14="http://schemas.microsoft.com/office/powerpoint/2010/main" val="294166311"/>
      </p:ext>
    </p:extLst>
  </p:cSld>
  <p:clrMapOvr>
    <a:masterClrMapping/>
  </p:clrMapOvr>
  <p:transition xmlns:p14="http://schemas.microsoft.com/office/powerpoint/2010/mai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26134"/>
            <a:ext cx="10515600" cy="1325563"/>
          </a:xfrm>
        </p:spPr>
        <p:txBody>
          <a:bodyPr/>
          <a:lstStyle/>
          <a:p>
            <a:pPr algn="ctr"/>
            <a:r>
              <a:rPr lang="en-US" dirty="0"/>
              <a:t>Key Leadership Questions</a:t>
            </a:r>
          </a:p>
        </p:txBody>
      </p:sp>
      <p:sp>
        <p:nvSpPr>
          <p:cNvPr id="2" name="Content Placeholder 1"/>
          <p:cNvSpPr>
            <a:spLocks noGrp="1"/>
          </p:cNvSpPr>
          <p:nvPr>
            <p:ph idx="1"/>
          </p:nvPr>
        </p:nvSpPr>
        <p:spPr>
          <a:xfrm>
            <a:off x="2133600" y="1600200"/>
            <a:ext cx="5486400" cy="4343400"/>
          </a:xfrm>
        </p:spPr>
        <p:txBody>
          <a:bodyPr>
            <a:normAutofit lnSpcReduction="10000"/>
          </a:bodyPr>
          <a:lstStyle/>
          <a:p>
            <a:r>
              <a:rPr lang="en-US" dirty="0"/>
              <a:t>Spiritual Formation Questions</a:t>
            </a:r>
          </a:p>
          <a:p>
            <a:pPr lvl="1"/>
            <a:r>
              <a:rPr lang="en-US" b="1" dirty="0"/>
              <a:t>Growth in Community</a:t>
            </a:r>
            <a:r>
              <a:rPr lang="en-US" dirty="0"/>
              <a:t> - Are we committed to growing spiritually together in community?</a:t>
            </a:r>
          </a:p>
          <a:p>
            <a:pPr lvl="1"/>
            <a:r>
              <a:rPr lang="en-US" b="1" dirty="0"/>
              <a:t>Growth led by the Spirit</a:t>
            </a:r>
            <a:r>
              <a:rPr lang="en-US" dirty="0"/>
              <a:t> - Where do you sense the Holy Spirit is asking you to grow more like Christ?</a:t>
            </a:r>
          </a:p>
          <a:p>
            <a:pPr lvl="1"/>
            <a:r>
              <a:rPr lang="en-US" b="1" dirty="0"/>
              <a:t>Accountability</a:t>
            </a:r>
            <a:r>
              <a:rPr lang="en-US" dirty="0"/>
              <a:t> - How would you like the team to hold you accountable for spiritual growth?</a:t>
            </a:r>
          </a:p>
        </p:txBody>
      </p:sp>
      <p:grpSp>
        <p:nvGrpSpPr>
          <p:cNvPr id="8" name="Group 7"/>
          <p:cNvGrpSpPr/>
          <p:nvPr/>
        </p:nvGrpSpPr>
        <p:grpSpPr>
          <a:xfrm>
            <a:off x="8049493" y="1600200"/>
            <a:ext cx="2507589" cy="2507589"/>
            <a:chOff x="4439412" y="330098"/>
            <a:chExt cx="2507589" cy="2507589"/>
          </a:xfrm>
          <a:scene3d>
            <a:camera prst="orthographicFront"/>
            <a:lightRig rig="flat" dir="t"/>
          </a:scene3d>
        </p:grpSpPr>
        <p:sp>
          <p:nvSpPr>
            <p:cNvPr id="9" name="Pie 8"/>
            <p:cNvSpPr/>
            <p:nvPr/>
          </p:nvSpPr>
          <p:spPr>
            <a:xfrm rot="5400000">
              <a:off x="4439412" y="330098"/>
              <a:ext cx="2507589" cy="2507589"/>
            </a:xfrm>
            <a:prstGeom prst="pieWedge">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0" name="Pie 4"/>
            <p:cNvSpPr txBox="1"/>
            <p:nvPr/>
          </p:nvSpPr>
          <p:spPr>
            <a:xfrm>
              <a:off x="4439412" y="1064554"/>
              <a:ext cx="1773133" cy="177313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6">
                      <a:lumMod val="75000"/>
                      <a:lumOff val="25000"/>
                    </a:schemeClr>
                  </a:solidFill>
                  <a:latin typeface="+mn-lt"/>
                  <a:cs typeface="Verdana"/>
                </a:rPr>
                <a:t>Spiritual Formation Questions</a:t>
              </a:r>
            </a:p>
          </p:txBody>
        </p:sp>
      </p:grpSp>
    </p:spTree>
    <p:extLst>
      <p:ext uri="{BB962C8B-B14F-4D97-AF65-F5344CB8AC3E}">
        <p14:creationId xmlns:p14="http://schemas.microsoft.com/office/powerpoint/2010/main" val="3662126415"/>
      </p:ext>
    </p:extLst>
  </p:cSld>
  <p:clrMapOvr>
    <a:masterClrMapping/>
  </p:clrMapOvr>
  <p:transition xmlns:p14="http://schemas.microsoft.com/office/powerpoint/2010/mai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94961"/>
            <a:ext cx="10515600" cy="1325563"/>
          </a:xfrm>
        </p:spPr>
        <p:txBody>
          <a:bodyPr/>
          <a:lstStyle/>
          <a:p>
            <a:pPr algn="ctr"/>
            <a:r>
              <a:rPr lang="en-US" dirty="0"/>
              <a:t>Key Leadership Questions</a:t>
            </a:r>
          </a:p>
        </p:txBody>
      </p:sp>
      <p:sp>
        <p:nvSpPr>
          <p:cNvPr id="2" name="Content Placeholder 1"/>
          <p:cNvSpPr>
            <a:spLocks noGrp="1"/>
          </p:cNvSpPr>
          <p:nvPr>
            <p:ph idx="1"/>
          </p:nvPr>
        </p:nvSpPr>
        <p:spPr>
          <a:xfrm>
            <a:off x="2057400" y="1420524"/>
            <a:ext cx="8229600" cy="2694276"/>
          </a:xfrm>
        </p:spPr>
        <p:txBody>
          <a:bodyPr>
            <a:noAutofit/>
          </a:bodyPr>
          <a:lstStyle/>
          <a:p>
            <a:r>
              <a:rPr lang="en-US" sz="2400" dirty="0"/>
              <a:t>Ministry Action Planning Questions</a:t>
            </a:r>
          </a:p>
          <a:p>
            <a:pPr lvl="1"/>
            <a:r>
              <a:rPr lang="en-US" b="1" dirty="0"/>
              <a:t>Mission</a:t>
            </a:r>
            <a:r>
              <a:rPr lang="en-US" dirty="0"/>
              <a:t> - What is the ministry's mission or purpose</a:t>
            </a:r>
          </a:p>
          <a:p>
            <a:pPr lvl="2"/>
            <a:r>
              <a:rPr lang="en-US" sz="2400" dirty="0"/>
              <a:t>Why does this team exist?</a:t>
            </a:r>
          </a:p>
          <a:p>
            <a:pPr lvl="1"/>
            <a:r>
              <a:rPr lang="en-US" b="1" dirty="0"/>
              <a:t>Values</a:t>
            </a:r>
            <a:r>
              <a:rPr lang="en-US" dirty="0"/>
              <a:t> - What's most important with regard to that purpose or how we achieve that purpose?</a:t>
            </a:r>
          </a:p>
          <a:p>
            <a:pPr lvl="1"/>
            <a:r>
              <a:rPr lang="en-US" b="1" dirty="0"/>
              <a:t>Context</a:t>
            </a:r>
            <a:r>
              <a:rPr lang="en-US" dirty="0"/>
              <a:t> - What is the current/brutally honest reality of where we are </a:t>
            </a:r>
            <a:r>
              <a:rPr lang="en-US" dirty="0" err="1"/>
              <a:t>vs</a:t>
            </a:r>
            <a:r>
              <a:rPr lang="en-US" dirty="0"/>
              <a:t> this purpose?</a:t>
            </a:r>
          </a:p>
        </p:txBody>
      </p:sp>
      <p:sp>
        <p:nvSpPr>
          <p:cNvPr id="9" name="Content Placeholder 1"/>
          <p:cNvSpPr txBox="1">
            <a:spLocks/>
          </p:cNvSpPr>
          <p:nvPr/>
        </p:nvSpPr>
        <p:spPr bwMode="auto">
          <a:xfrm>
            <a:off x="2057399" y="4114800"/>
            <a:ext cx="5493328"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280988" indent="-280988" algn="l" rtl="0" eaLnBrk="1" fontAlgn="base" hangingPunct="1">
              <a:spcBef>
                <a:spcPct val="20000"/>
              </a:spcBef>
              <a:spcAft>
                <a:spcPct val="0"/>
              </a:spcAft>
              <a:buClr>
                <a:srgbClr val="000099"/>
              </a:buClr>
              <a:buSzPct val="80000"/>
              <a:buFont typeface="Courier New" pitchFamily="49" charset="0"/>
              <a:buNone/>
              <a:defRPr sz="2400" b="1" kern="1200">
                <a:solidFill>
                  <a:schemeClr val="bg2"/>
                </a:solidFill>
                <a:effectLst/>
                <a:latin typeface="Verdana" pitchFamily="34" charset="0"/>
                <a:ea typeface="Verdana" pitchFamily="34" charset="0"/>
                <a:cs typeface="Verdana" pitchFamily="34" charset="0"/>
              </a:defRPr>
            </a:lvl1pPr>
            <a:lvl2pPr marL="682625" indent="-225425" algn="l" rtl="0" eaLnBrk="1" fontAlgn="base" hangingPunct="1">
              <a:spcBef>
                <a:spcPct val="20000"/>
              </a:spcBef>
              <a:spcAft>
                <a:spcPct val="0"/>
              </a:spcAft>
              <a:buClr>
                <a:srgbClr val="000099"/>
              </a:buClr>
              <a:buSzPct val="80000"/>
              <a:buFont typeface="Arial" pitchFamily="34" charset="0"/>
              <a:buChar char="•"/>
              <a:defRPr sz="2400" b="0" kern="1200">
                <a:solidFill>
                  <a:schemeClr val="bg2"/>
                </a:solidFill>
                <a:effectLst/>
                <a:latin typeface="Verdana" pitchFamily="34" charset="0"/>
                <a:ea typeface="Verdana" pitchFamily="34" charset="0"/>
                <a:cs typeface="Verdana" pitchFamily="34" charset="0"/>
              </a:defRPr>
            </a:lvl2pPr>
            <a:lvl3pPr marL="1146175" indent="-231775" algn="l" rtl="0" eaLnBrk="1" fontAlgn="base" hangingPunct="1">
              <a:spcBef>
                <a:spcPct val="20000"/>
              </a:spcBef>
              <a:spcAft>
                <a:spcPct val="0"/>
              </a:spcAft>
              <a:buClr>
                <a:srgbClr val="000099"/>
              </a:buClr>
              <a:buSzPct val="80000"/>
              <a:buFont typeface="Arial" pitchFamily="34" charset="0"/>
              <a:buChar char="•"/>
              <a:defRPr sz="2400" b="0" kern="1200" baseline="0">
                <a:solidFill>
                  <a:schemeClr val="bg2"/>
                </a:solidFill>
                <a:effectLst/>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Clr>
                <a:srgbClr val="000099"/>
              </a:buClr>
              <a:buSzPct val="80000"/>
              <a:buFont typeface="Arial" pitchFamily="34" charset="0"/>
              <a:buChar char="•"/>
              <a:defRPr sz="2400" b="0" kern="1200" baseline="0">
                <a:solidFill>
                  <a:schemeClr val="bg2"/>
                </a:solidFill>
                <a:effectLst/>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lr>
                <a:schemeClr val="tx1"/>
              </a:buClr>
              <a:buSzPct val="100000"/>
              <a:buFont typeface="Courier New" pitchFamily="49" charset="0"/>
              <a:buNone/>
              <a:defRPr sz="2000">
                <a:solidFill>
                  <a:schemeClr val="bg2"/>
                </a:solidFill>
                <a:effectLst/>
                <a:latin typeface="Bookman Old Style" pitchFamily="18" charset="0"/>
              </a:defRPr>
            </a:lvl5pPr>
            <a:lvl6pPr marL="2514600" indent="-228600" algn="l" rtl="0" eaLnBrk="1" fontAlgn="base" hangingPunct="1">
              <a:spcBef>
                <a:spcPct val="20000"/>
              </a:spcBef>
              <a:spcAft>
                <a:spcPct val="0"/>
              </a:spcAft>
              <a:buClr>
                <a:schemeClr val="tx1"/>
              </a:buClr>
              <a:buSzPct val="100000"/>
              <a:buFont typeface="Courier New" pitchFamily="49" charset="0"/>
              <a:buNone/>
              <a:defRPr sz="2000">
                <a:solidFill>
                  <a:schemeClr val="bg2"/>
                </a:solidFill>
                <a:effectLst/>
                <a:latin typeface="Bookman Old Style" pitchFamily="18" charset="0"/>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Times New Roman" pitchFamily="18" charset="0"/>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Times New Roman" pitchFamily="18" charset="0"/>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Times New Roman" pitchFamily="18" charset="0"/>
              </a:defRPr>
            </a:lvl9pPr>
          </a:lstStyle>
          <a:p>
            <a:pPr lvl="1">
              <a:buFont typeface="Wingdings" panose="05000000000000000000" pitchFamily="2" charset="2"/>
              <a:buChar char="§"/>
            </a:pPr>
            <a:r>
              <a:rPr lang="en-US" b="1" dirty="0">
                <a:solidFill>
                  <a:schemeClr val="accent6">
                    <a:lumMod val="75000"/>
                    <a:lumOff val="25000"/>
                  </a:schemeClr>
                </a:solidFill>
                <a:latin typeface="+mn-lt"/>
              </a:rPr>
              <a:t>Vision</a:t>
            </a:r>
            <a:r>
              <a:rPr lang="en-US" dirty="0">
                <a:solidFill>
                  <a:schemeClr val="accent6">
                    <a:lumMod val="75000"/>
                    <a:lumOff val="25000"/>
                  </a:schemeClr>
                </a:solidFill>
                <a:latin typeface="+mn-lt"/>
              </a:rPr>
              <a:t> - Where do we want to be 3 to 5 years into the future w/r to the purpose?</a:t>
            </a:r>
          </a:p>
          <a:p>
            <a:pPr lvl="1">
              <a:buFont typeface="Wingdings" panose="05000000000000000000" pitchFamily="2" charset="2"/>
              <a:buChar char="§"/>
            </a:pPr>
            <a:r>
              <a:rPr lang="en-US" b="1" dirty="0">
                <a:solidFill>
                  <a:schemeClr val="accent6">
                    <a:lumMod val="75000"/>
                    <a:lumOff val="25000"/>
                  </a:schemeClr>
                </a:solidFill>
                <a:latin typeface="+mn-lt"/>
              </a:rPr>
              <a:t>Strategies</a:t>
            </a:r>
            <a:r>
              <a:rPr lang="en-US" dirty="0">
                <a:solidFill>
                  <a:schemeClr val="accent6">
                    <a:lumMod val="75000"/>
                    <a:lumOff val="25000"/>
                  </a:schemeClr>
                </a:solidFill>
                <a:latin typeface="+mn-lt"/>
              </a:rPr>
              <a:t> - What steps do we plan to take or how are we going to achieve the vision?</a:t>
            </a:r>
          </a:p>
        </p:txBody>
      </p:sp>
      <p:grpSp>
        <p:nvGrpSpPr>
          <p:cNvPr id="8" name="Group 7"/>
          <p:cNvGrpSpPr/>
          <p:nvPr/>
        </p:nvGrpSpPr>
        <p:grpSpPr>
          <a:xfrm>
            <a:off x="7665069" y="3868968"/>
            <a:ext cx="2507589" cy="2507589"/>
            <a:chOff x="4439412" y="2953512"/>
            <a:chExt cx="2507589" cy="2507589"/>
          </a:xfrm>
          <a:scene3d>
            <a:camera prst="orthographicFront"/>
            <a:lightRig rig="flat" dir="t"/>
          </a:scene3d>
        </p:grpSpPr>
        <p:sp>
          <p:nvSpPr>
            <p:cNvPr id="10" name="Pie 9"/>
            <p:cNvSpPr/>
            <p:nvPr/>
          </p:nvSpPr>
          <p:spPr>
            <a:xfrm rot="10800000">
              <a:off x="4439412" y="2953512"/>
              <a:ext cx="2507589" cy="2507589"/>
            </a:xfrm>
            <a:prstGeom prst="pieWedge">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1" name="Pie 4"/>
            <p:cNvSpPr txBox="1"/>
            <p:nvPr/>
          </p:nvSpPr>
          <p:spPr>
            <a:xfrm rot="21600000">
              <a:off x="4439412" y="2953512"/>
              <a:ext cx="1773133" cy="177313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6">
                      <a:lumMod val="75000"/>
                      <a:lumOff val="25000"/>
                    </a:schemeClr>
                  </a:solidFill>
                  <a:latin typeface="+mn-lt"/>
                  <a:cs typeface="Verdana"/>
                </a:rPr>
                <a:t>Ministry Action Planning Questions</a:t>
              </a:r>
            </a:p>
          </p:txBody>
        </p:sp>
      </p:grpSp>
    </p:spTree>
    <p:extLst>
      <p:ext uri="{BB962C8B-B14F-4D97-AF65-F5344CB8AC3E}">
        <p14:creationId xmlns:p14="http://schemas.microsoft.com/office/powerpoint/2010/main" val="92982318"/>
      </p:ext>
    </p:extLst>
  </p:cSld>
  <p:clrMapOvr>
    <a:masterClrMapping/>
  </p:clrMapOvr>
  <p:transition xmlns:p14="http://schemas.microsoft.com/office/powerpoint/2010/mai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Key Leadership Questions</a:t>
            </a:r>
          </a:p>
        </p:txBody>
      </p:sp>
      <p:sp>
        <p:nvSpPr>
          <p:cNvPr id="2" name="Content Placeholder 1"/>
          <p:cNvSpPr>
            <a:spLocks noGrp="1"/>
          </p:cNvSpPr>
          <p:nvPr>
            <p:ph idx="1"/>
          </p:nvPr>
        </p:nvSpPr>
        <p:spPr>
          <a:xfrm>
            <a:off x="4495800" y="1600200"/>
            <a:ext cx="6019800" cy="3200400"/>
          </a:xfrm>
        </p:spPr>
        <p:txBody>
          <a:bodyPr>
            <a:noAutofit/>
          </a:bodyPr>
          <a:lstStyle/>
          <a:p>
            <a:r>
              <a:rPr lang="en-US" sz="2400" dirty="0"/>
              <a:t>Progress Questions</a:t>
            </a:r>
          </a:p>
          <a:p>
            <a:pPr lvl="1"/>
            <a:r>
              <a:rPr lang="en-US" b="1" dirty="0"/>
              <a:t>Measures of Progress</a:t>
            </a:r>
            <a:r>
              <a:rPr lang="en-US" dirty="0"/>
              <a:t> - How will we know if we are making progress?</a:t>
            </a:r>
          </a:p>
          <a:p>
            <a:pPr lvl="1"/>
            <a:r>
              <a:rPr lang="en-US" b="1" dirty="0"/>
              <a:t>Who</a:t>
            </a:r>
            <a:r>
              <a:rPr lang="en-US" dirty="0"/>
              <a:t> - Who is responsible for seeing an action through?</a:t>
            </a:r>
          </a:p>
          <a:p>
            <a:pPr lvl="2"/>
            <a:r>
              <a:rPr lang="en-US" sz="2400" dirty="0"/>
              <a:t>To whom are we accountable?</a:t>
            </a:r>
          </a:p>
          <a:p>
            <a:pPr lvl="1"/>
            <a:r>
              <a:rPr lang="en-US" b="1" dirty="0"/>
              <a:t>When</a:t>
            </a:r>
            <a:r>
              <a:rPr lang="en-US" dirty="0"/>
              <a:t> – By when does it need to be done?</a:t>
            </a:r>
          </a:p>
        </p:txBody>
      </p:sp>
      <p:grpSp>
        <p:nvGrpSpPr>
          <p:cNvPr id="8" name="Group 7"/>
          <p:cNvGrpSpPr/>
          <p:nvPr/>
        </p:nvGrpSpPr>
        <p:grpSpPr>
          <a:xfrm>
            <a:off x="1912012" y="3650715"/>
            <a:ext cx="2507589" cy="2507589"/>
            <a:chOff x="1815998" y="2953512"/>
            <a:chExt cx="2507589" cy="2507589"/>
          </a:xfrm>
          <a:scene3d>
            <a:camera prst="orthographicFront"/>
            <a:lightRig rig="flat" dir="t"/>
          </a:scene3d>
        </p:grpSpPr>
        <p:sp>
          <p:nvSpPr>
            <p:cNvPr id="9" name="Pie 8"/>
            <p:cNvSpPr/>
            <p:nvPr/>
          </p:nvSpPr>
          <p:spPr>
            <a:xfrm rot="16200000">
              <a:off x="1815998" y="2953512"/>
              <a:ext cx="2507589" cy="2507589"/>
            </a:xfrm>
            <a:prstGeom prst="pieWedge">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0" name="Pie 4"/>
            <p:cNvSpPr txBox="1"/>
            <p:nvPr/>
          </p:nvSpPr>
          <p:spPr>
            <a:xfrm rot="21600000">
              <a:off x="2550454" y="2953512"/>
              <a:ext cx="1773133" cy="177313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6">
                      <a:lumMod val="75000"/>
                      <a:lumOff val="25000"/>
                    </a:schemeClr>
                  </a:solidFill>
                  <a:latin typeface="+mn-lt"/>
                  <a:cs typeface="Verdana"/>
                </a:rPr>
                <a:t>Progress</a:t>
              </a:r>
            </a:p>
            <a:p>
              <a:pPr marL="0" lvl="0" indent="0" algn="ctr" defTabSz="1066800">
                <a:lnSpc>
                  <a:spcPct val="90000"/>
                </a:lnSpc>
                <a:spcBef>
                  <a:spcPct val="0"/>
                </a:spcBef>
                <a:spcAft>
                  <a:spcPct val="35000"/>
                </a:spcAft>
                <a:buNone/>
              </a:pPr>
              <a:r>
                <a:rPr lang="en-US" sz="2400" kern="1200" dirty="0">
                  <a:solidFill>
                    <a:schemeClr val="accent6">
                      <a:lumMod val="75000"/>
                      <a:lumOff val="25000"/>
                    </a:schemeClr>
                  </a:solidFill>
                  <a:latin typeface="+mn-lt"/>
                  <a:cs typeface="Verdana"/>
                </a:rPr>
                <a:t>Questions</a:t>
              </a:r>
            </a:p>
          </p:txBody>
        </p:sp>
      </p:grpSp>
    </p:spTree>
    <p:extLst>
      <p:ext uri="{BB962C8B-B14F-4D97-AF65-F5344CB8AC3E}">
        <p14:creationId xmlns:p14="http://schemas.microsoft.com/office/powerpoint/2010/main" val="3635325114"/>
      </p:ext>
    </p:extLst>
  </p:cSld>
  <p:clrMapOvr>
    <a:masterClrMapping/>
  </p:clrMapOvr>
  <p:transition xmlns:p14="http://schemas.microsoft.com/office/powerpoint/2010/mai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Leadership Questions</a:t>
            </a:r>
          </a:p>
        </p:txBody>
      </p:sp>
      <p:sp>
        <p:nvSpPr>
          <p:cNvPr id="2" name="Content Placeholder 1"/>
          <p:cNvSpPr>
            <a:spLocks noGrp="1"/>
          </p:cNvSpPr>
          <p:nvPr>
            <p:ph idx="1"/>
          </p:nvPr>
        </p:nvSpPr>
        <p:spPr>
          <a:xfrm>
            <a:off x="838199" y="1549914"/>
            <a:ext cx="10311245" cy="2161164"/>
          </a:xfrm>
        </p:spPr>
        <p:txBody>
          <a:bodyPr>
            <a:noAutofit/>
          </a:bodyPr>
          <a:lstStyle/>
          <a:p>
            <a:r>
              <a:rPr lang="en-US" sz="2400" dirty="0"/>
              <a:t>Learning and Improving Questions</a:t>
            </a:r>
          </a:p>
          <a:p>
            <a:pPr lvl="1"/>
            <a:r>
              <a:rPr lang="en-US" b="1" dirty="0"/>
              <a:t>Goal</a:t>
            </a:r>
            <a:r>
              <a:rPr lang="en-US" dirty="0"/>
              <a:t> - What is our goal?</a:t>
            </a:r>
          </a:p>
          <a:p>
            <a:pPr lvl="1"/>
            <a:r>
              <a:rPr lang="en-US" b="1" dirty="0"/>
              <a:t>Plan</a:t>
            </a:r>
            <a:r>
              <a:rPr lang="en-US" dirty="0"/>
              <a:t> - What is the plan to get there?</a:t>
            </a:r>
          </a:p>
          <a:p>
            <a:pPr lvl="1"/>
            <a:r>
              <a:rPr lang="en-US" b="1" dirty="0"/>
              <a:t>Working</a:t>
            </a:r>
            <a:r>
              <a:rPr lang="en-US" dirty="0"/>
              <a:t> – How is it working for us and why?</a:t>
            </a:r>
          </a:p>
          <a:p>
            <a:pPr lvl="1"/>
            <a:r>
              <a:rPr lang="en-US" b="1" dirty="0"/>
              <a:t>Change</a:t>
            </a:r>
            <a:r>
              <a:rPr lang="en-US" dirty="0"/>
              <a:t> – What are we going to do differently or experiment with?</a:t>
            </a:r>
          </a:p>
        </p:txBody>
      </p:sp>
      <p:sp>
        <p:nvSpPr>
          <p:cNvPr id="7" name="Circular Arrow 6"/>
          <p:cNvSpPr/>
          <p:nvPr/>
        </p:nvSpPr>
        <p:spPr>
          <a:xfrm>
            <a:off x="4698960" y="3967126"/>
            <a:ext cx="1973686" cy="1716248"/>
          </a:xfrm>
          <a:prstGeom prst="circularArrow">
            <a:avLst/>
          </a:prstGeom>
          <a:solidFill>
            <a:schemeClr val="accent6"/>
          </a:solidFill>
          <a:ln w="38100"/>
          <a:scene3d>
            <a:camera prst="orthographicFront"/>
            <a:lightRig rig="flat" dir="t"/>
          </a:scene3d>
          <a:sp3d prstMaterial="dkEdge">
            <a:bevelT w="8200" h="38100"/>
          </a:sp3d>
        </p:spPr>
        <p:style>
          <a:lnRef idx="1">
            <a:schemeClr val="lt1">
              <a:hueOff val="0"/>
              <a:satOff val="0"/>
              <a:lumOff val="0"/>
              <a:alphaOff val="0"/>
            </a:schemeClr>
          </a:lnRef>
          <a:fillRef idx="2">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Circular Arrow 7"/>
          <p:cNvSpPr/>
          <p:nvPr/>
        </p:nvSpPr>
        <p:spPr>
          <a:xfrm rot="10800000">
            <a:off x="4698961" y="4676149"/>
            <a:ext cx="1973686" cy="1716248"/>
          </a:xfrm>
          <a:prstGeom prst="circularArrow">
            <a:avLst/>
          </a:prstGeom>
          <a:solidFill>
            <a:schemeClr val="accent6"/>
          </a:solidFill>
          <a:ln w="38100"/>
          <a:scene3d>
            <a:camera prst="orthographicFront"/>
            <a:lightRig rig="flat" dir="t"/>
          </a:scene3d>
          <a:sp3d prstMaterial="dkEdge">
            <a:bevelT w="8200" h="38100"/>
          </a:sp3d>
        </p:spPr>
        <p:style>
          <a:lnRef idx="1">
            <a:schemeClr val="lt1">
              <a:hueOff val="0"/>
              <a:satOff val="0"/>
              <a:lumOff val="0"/>
              <a:alphaOff val="0"/>
            </a:schemeClr>
          </a:lnRef>
          <a:fillRef idx="2">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4470373" y="4764832"/>
            <a:ext cx="2430861" cy="769441"/>
          </a:xfrm>
          <a:prstGeom prst="rect">
            <a:avLst/>
          </a:prstGeom>
          <a:noFill/>
          <a:effectLst>
            <a:glow rad="101600">
              <a:schemeClr val="accent2">
                <a:satMod val="175000"/>
                <a:alpha val="40000"/>
              </a:schemeClr>
            </a:glow>
          </a:effectLst>
        </p:spPr>
        <p:txBody>
          <a:bodyPr wrap="square" rtlCol="0">
            <a:spAutoFit/>
          </a:bodyPr>
          <a:lstStyle/>
          <a:p>
            <a:pPr algn="ctr"/>
            <a:r>
              <a:rPr lang="en-US" sz="2200" dirty="0">
                <a:solidFill>
                  <a:schemeClr val="accent6">
                    <a:lumMod val="75000"/>
                    <a:lumOff val="25000"/>
                  </a:schemeClr>
                </a:solidFill>
                <a:ea typeface="Verdana" pitchFamily="34" charset="0"/>
                <a:cs typeface="Verdana" pitchFamily="34" charset="0"/>
              </a:rPr>
              <a:t>Learning</a:t>
            </a:r>
          </a:p>
          <a:p>
            <a:pPr algn="ctr"/>
            <a:r>
              <a:rPr lang="en-US" sz="2200" dirty="0">
                <a:solidFill>
                  <a:schemeClr val="accent6">
                    <a:lumMod val="75000"/>
                    <a:lumOff val="25000"/>
                  </a:schemeClr>
                </a:solidFill>
                <a:ea typeface="Verdana" pitchFamily="34" charset="0"/>
                <a:cs typeface="Verdana" pitchFamily="34" charset="0"/>
              </a:rPr>
              <a:t>Questions</a:t>
            </a:r>
          </a:p>
        </p:txBody>
      </p:sp>
    </p:spTree>
    <p:extLst>
      <p:ext uri="{BB962C8B-B14F-4D97-AF65-F5344CB8AC3E}">
        <p14:creationId xmlns:p14="http://schemas.microsoft.com/office/powerpoint/2010/main" val="2172292458"/>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rcRect l="-34317" r="-34317"/>
          <a:stretch>
            <a:fillRect/>
          </a:stretch>
        </p:blipFill>
        <p:spPr>
          <a:xfrm>
            <a:off x="0" y="762000"/>
            <a:ext cx="12192000" cy="4800600"/>
          </a:xfrm>
          <a:prstGeom prst="rect">
            <a:avLst/>
          </a:prstGeom>
        </p:spPr>
      </p:pic>
    </p:spTree>
    <p:extLst>
      <p:ext uri="{BB962C8B-B14F-4D97-AF65-F5344CB8AC3E}">
        <p14:creationId xmlns:p14="http://schemas.microsoft.com/office/powerpoint/2010/main" val="2426630368"/>
      </p:ext>
    </p:extLst>
  </p:cSld>
  <p:clrMapOvr>
    <a:masterClrMapping/>
  </p:clrMapOvr>
  <p:transition xmlns:p14="http://schemas.microsoft.com/office/powerpoint/2010/mai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Types of Accountability</a:t>
            </a: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5400" dirty="0"/>
              <a:t>Formational</a:t>
            </a:r>
          </a:p>
          <a:p>
            <a:pPr marL="742950" indent="-742950">
              <a:buFont typeface="+mj-lt"/>
              <a:buAutoNum type="arabicPeriod"/>
            </a:pPr>
            <a:r>
              <a:rPr lang="en-US" sz="5400" dirty="0"/>
              <a:t>Relational</a:t>
            </a:r>
          </a:p>
          <a:p>
            <a:pPr marL="742950" indent="-742950">
              <a:buFont typeface="+mj-lt"/>
              <a:buAutoNum type="arabicPeriod"/>
            </a:pPr>
            <a:r>
              <a:rPr lang="en-US" sz="5400" dirty="0" err="1"/>
              <a:t>Missional</a:t>
            </a:r>
            <a:endParaRPr lang="en-US" sz="5400" dirty="0"/>
          </a:p>
        </p:txBody>
      </p:sp>
    </p:spTree>
    <p:extLst>
      <p:ext uri="{BB962C8B-B14F-4D97-AF65-F5344CB8AC3E}">
        <p14:creationId xmlns:p14="http://schemas.microsoft.com/office/powerpoint/2010/main" val="2588921259"/>
      </p:ext>
    </p:extLst>
  </p:cSld>
  <p:clrMapOvr>
    <a:masterClrMapping/>
  </p:clrMapOvr>
  <p:transition xmlns:p14="http://schemas.microsoft.com/office/powerpoint/2010/mai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F3008-25E6-3F41-9EC8-300A69A21026}"/>
              </a:ext>
            </a:extLst>
          </p:cNvPr>
          <p:cNvSpPr>
            <a:spLocks noGrp="1"/>
          </p:cNvSpPr>
          <p:nvPr>
            <p:ph type="title"/>
          </p:nvPr>
        </p:nvSpPr>
        <p:spPr/>
        <p:txBody>
          <a:bodyPr/>
          <a:lstStyle/>
          <a:p>
            <a:r>
              <a:rPr lang="en-US" dirty="0"/>
              <a:t>MAP Questions</a:t>
            </a:r>
          </a:p>
        </p:txBody>
      </p:sp>
      <p:sp>
        <p:nvSpPr>
          <p:cNvPr id="5" name="Oval 4">
            <a:extLst>
              <a:ext uri="{FF2B5EF4-FFF2-40B4-BE49-F238E27FC236}">
                <a16:creationId xmlns:a16="http://schemas.microsoft.com/office/drawing/2014/main" xmlns="" id="{CAE5DD7B-8678-2744-B9F2-DE29F6776C30}"/>
              </a:ext>
            </a:extLst>
          </p:cNvPr>
          <p:cNvSpPr/>
          <p:nvPr/>
        </p:nvSpPr>
        <p:spPr>
          <a:xfrm>
            <a:off x="1841503" y="2197099"/>
            <a:ext cx="4432300" cy="4432300"/>
          </a:xfrm>
          <a:prstGeom prst="ellipse">
            <a:avLst/>
          </a:prstGeom>
        </p:spPr>
        <p:style>
          <a:lnRef idx="2">
            <a:schemeClr val="lt1">
              <a:hueOff val="0"/>
              <a:satOff val="0"/>
              <a:lumOff val="0"/>
              <a:alphaOff val="0"/>
            </a:schemeClr>
          </a:lnRef>
          <a:fillRef idx="1">
            <a:schemeClr val="accent1">
              <a:shade val="80000"/>
              <a:hueOff val="192395"/>
              <a:satOff val="-12851"/>
              <a:lumOff val="28317"/>
              <a:alphaOff val="0"/>
            </a:schemeClr>
          </a:fillRef>
          <a:effectRef idx="0">
            <a:schemeClr val="accent1">
              <a:shade val="80000"/>
              <a:hueOff val="192395"/>
              <a:satOff val="-12851"/>
              <a:lumOff val="28317"/>
              <a:alphaOff val="0"/>
            </a:schemeClr>
          </a:effectRef>
          <a:fontRef idx="minor">
            <a:schemeClr val="lt1"/>
          </a:fontRef>
        </p:style>
      </p:sp>
      <p:sp>
        <p:nvSpPr>
          <p:cNvPr id="6" name="Oval 5">
            <a:extLst>
              <a:ext uri="{FF2B5EF4-FFF2-40B4-BE49-F238E27FC236}">
                <a16:creationId xmlns:a16="http://schemas.microsoft.com/office/drawing/2014/main" xmlns="" id="{253CA7B2-5590-8246-8B77-96A7B12C617E}"/>
              </a:ext>
            </a:extLst>
          </p:cNvPr>
          <p:cNvSpPr/>
          <p:nvPr/>
        </p:nvSpPr>
        <p:spPr>
          <a:xfrm>
            <a:off x="2727963" y="3083559"/>
            <a:ext cx="2659380" cy="2659380"/>
          </a:xfrm>
          <a:prstGeom prst="ellipse">
            <a:avLst/>
          </a:prstGeom>
        </p:spPr>
        <p:style>
          <a:lnRef idx="2">
            <a:schemeClr val="lt1">
              <a:hueOff val="0"/>
              <a:satOff val="0"/>
              <a:lumOff val="0"/>
              <a:alphaOff val="0"/>
            </a:schemeClr>
          </a:lnRef>
          <a:fillRef idx="1">
            <a:schemeClr val="accent1">
              <a:shade val="80000"/>
              <a:hueOff val="96198"/>
              <a:satOff val="-6425"/>
              <a:lumOff val="14159"/>
              <a:alphaOff val="0"/>
            </a:schemeClr>
          </a:fillRef>
          <a:effectRef idx="0">
            <a:schemeClr val="accent1">
              <a:shade val="80000"/>
              <a:hueOff val="96198"/>
              <a:satOff val="-6425"/>
              <a:lumOff val="14159"/>
              <a:alphaOff val="0"/>
            </a:schemeClr>
          </a:effectRef>
          <a:fontRef idx="minor">
            <a:schemeClr val="lt1"/>
          </a:fontRef>
        </p:style>
      </p:sp>
      <p:sp>
        <p:nvSpPr>
          <p:cNvPr id="7" name="Oval 6">
            <a:extLst>
              <a:ext uri="{FF2B5EF4-FFF2-40B4-BE49-F238E27FC236}">
                <a16:creationId xmlns:a16="http://schemas.microsoft.com/office/drawing/2014/main" xmlns="" id="{FEA7FAE8-F20C-804A-951D-019A46CD68D5}"/>
              </a:ext>
            </a:extLst>
          </p:cNvPr>
          <p:cNvSpPr/>
          <p:nvPr/>
        </p:nvSpPr>
        <p:spPr>
          <a:xfrm>
            <a:off x="3614423" y="3970019"/>
            <a:ext cx="886460" cy="886460"/>
          </a:xfrm>
          <a:prstGeom prst="ellipse">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8" name="Freeform 7">
            <a:extLst>
              <a:ext uri="{FF2B5EF4-FFF2-40B4-BE49-F238E27FC236}">
                <a16:creationId xmlns:a16="http://schemas.microsoft.com/office/drawing/2014/main" xmlns="" id="{16752E79-60ED-A748-8B0F-B9584F67C155}"/>
              </a:ext>
            </a:extLst>
          </p:cNvPr>
          <p:cNvSpPr/>
          <p:nvPr/>
        </p:nvSpPr>
        <p:spPr>
          <a:xfrm>
            <a:off x="7238999" y="990601"/>
            <a:ext cx="4459802" cy="1292754"/>
          </a:xfrm>
          <a:custGeom>
            <a:avLst/>
            <a:gdLst>
              <a:gd name="connsiteX0" fmla="*/ 0 w 4459802"/>
              <a:gd name="connsiteY0" fmla="*/ 0 h 1292754"/>
              <a:gd name="connsiteX1" fmla="*/ 4459802 w 4459802"/>
              <a:gd name="connsiteY1" fmla="*/ 0 h 1292754"/>
              <a:gd name="connsiteX2" fmla="*/ 4459802 w 4459802"/>
              <a:gd name="connsiteY2" fmla="*/ 1292754 h 1292754"/>
              <a:gd name="connsiteX3" fmla="*/ 0 w 4459802"/>
              <a:gd name="connsiteY3" fmla="*/ 1292754 h 1292754"/>
              <a:gd name="connsiteX4" fmla="*/ 0 w 4459802"/>
              <a:gd name="connsiteY4" fmla="*/ 0 h 129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802" h="1292754">
                <a:moveTo>
                  <a:pt x="0" y="0"/>
                </a:moveTo>
                <a:lnTo>
                  <a:pt x="4459802" y="0"/>
                </a:lnTo>
                <a:lnTo>
                  <a:pt x="4459802" y="1292754"/>
                </a:lnTo>
                <a:lnTo>
                  <a:pt x="0" y="12927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25400" rIns="25400" bIns="25400" numCol="1" spcCol="1270" anchor="t" anchorCtr="0">
            <a:noAutofit/>
          </a:bodyPr>
          <a:lstStyle/>
          <a:p>
            <a:pPr marL="0" lvl="0" indent="0" algn="l" defTabSz="889000">
              <a:lnSpc>
                <a:spcPct val="90000"/>
              </a:lnSpc>
              <a:spcBef>
                <a:spcPct val="0"/>
              </a:spcBef>
              <a:spcAft>
                <a:spcPts val="500"/>
              </a:spcAft>
              <a:buNone/>
            </a:pPr>
            <a:r>
              <a:rPr lang="en-US" sz="2000" kern="1200" dirty="0">
                <a:solidFill>
                  <a:schemeClr val="tx1">
                    <a:lumMod val="75000"/>
                  </a:schemeClr>
                </a:solidFill>
              </a:rPr>
              <a:t>3 Core Planning Questions</a:t>
            </a:r>
          </a:p>
          <a:p>
            <a:pPr marL="171450" lvl="1" indent="-171450" algn="l" defTabSz="800100">
              <a:lnSpc>
                <a:spcPct val="90000"/>
              </a:lnSpc>
              <a:spcBef>
                <a:spcPct val="0"/>
              </a:spcBef>
              <a:spcAft>
                <a:spcPct val="15000"/>
              </a:spcAft>
              <a:buChar char="•"/>
            </a:pPr>
            <a:r>
              <a:rPr lang="en-US" sz="1800" kern="1200" dirty="0">
                <a:solidFill>
                  <a:schemeClr val="tx1">
                    <a:lumMod val="75000"/>
                  </a:schemeClr>
                </a:solidFill>
              </a:rPr>
              <a:t>From Here (Context)</a:t>
            </a:r>
          </a:p>
          <a:p>
            <a:pPr marL="171450" lvl="1" indent="-171450" algn="l" defTabSz="800100">
              <a:lnSpc>
                <a:spcPct val="90000"/>
              </a:lnSpc>
              <a:spcBef>
                <a:spcPct val="0"/>
              </a:spcBef>
              <a:spcAft>
                <a:spcPct val="15000"/>
              </a:spcAft>
              <a:buChar char="•"/>
            </a:pPr>
            <a:r>
              <a:rPr lang="en-US" sz="1800" kern="1200" dirty="0">
                <a:solidFill>
                  <a:schemeClr val="tx1">
                    <a:lumMod val="75000"/>
                  </a:schemeClr>
                </a:solidFill>
              </a:rPr>
              <a:t>To There (Vision)</a:t>
            </a:r>
          </a:p>
          <a:p>
            <a:pPr marL="171450" lvl="1" indent="-171450" algn="l" defTabSz="800100">
              <a:lnSpc>
                <a:spcPct val="90000"/>
              </a:lnSpc>
              <a:spcBef>
                <a:spcPct val="0"/>
              </a:spcBef>
              <a:spcAft>
                <a:spcPct val="15000"/>
              </a:spcAft>
              <a:buChar char="•"/>
            </a:pPr>
            <a:r>
              <a:rPr lang="en-US" sz="1800" kern="1200" dirty="0">
                <a:solidFill>
                  <a:schemeClr val="tx1">
                    <a:lumMod val="75000"/>
                  </a:schemeClr>
                </a:solidFill>
              </a:rPr>
              <a:t>Getting There (Strategies)</a:t>
            </a:r>
          </a:p>
        </p:txBody>
      </p:sp>
      <p:sp>
        <p:nvSpPr>
          <p:cNvPr id="9" name="Straight Connector 8">
            <a:extLst>
              <a:ext uri="{FF2B5EF4-FFF2-40B4-BE49-F238E27FC236}">
                <a16:creationId xmlns:a16="http://schemas.microsoft.com/office/drawing/2014/main" xmlns="" id="{BC429D27-030A-504E-97ED-52B555B5986F}"/>
              </a:ext>
            </a:extLst>
          </p:cNvPr>
          <p:cNvSpPr/>
          <p:nvPr/>
        </p:nvSpPr>
        <p:spPr>
          <a:xfrm>
            <a:off x="6458482" y="1366043"/>
            <a:ext cx="554037" cy="0"/>
          </a:xfrm>
          <a:prstGeom prst="line">
            <a:avLst/>
          </a:prstGeom>
          <a:ln w="38100">
            <a:solidFill>
              <a:schemeClr val="tx1">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9">
            <a:extLst>
              <a:ext uri="{FF2B5EF4-FFF2-40B4-BE49-F238E27FC236}">
                <a16:creationId xmlns:a16="http://schemas.microsoft.com/office/drawing/2014/main" xmlns="" id="{B29709D1-8F3C-044F-99DF-3B7E8F90F00F}"/>
              </a:ext>
            </a:extLst>
          </p:cNvPr>
          <p:cNvSpPr/>
          <p:nvPr/>
        </p:nvSpPr>
        <p:spPr>
          <a:xfrm rot="5400000">
            <a:off x="3733726" y="1690709"/>
            <a:ext cx="3046467" cy="2398613"/>
          </a:xfrm>
          <a:prstGeom prst="line">
            <a:avLst/>
          </a:prstGeom>
          <a:ln w="38100">
            <a:solidFill>
              <a:schemeClr val="tx1">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xmlns="" id="{1A95E52F-BDCC-7A46-94AA-12F8FAABA7DF}"/>
              </a:ext>
            </a:extLst>
          </p:cNvPr>
          <p:cNvSpPr/>
          <p:nvPr/>
        </p:nvSpPr>
        <p:spPr>
          <a:xfrm>
            <a:off x="7254346" y="2517240"/>
            <a:ext cx="4216403" cy="1292754"/>
          </a:xfrm>
          <a:custGeom>
            <a:avLst/>
            <a:gdLst>
              <a:gd name="connsiteX0" fmla="*/ 0 w 4216403"/>
              <a:gd name="connsiteY0" fmla="*/ 0 h 1292754"/>
              <a:gd name="connsiteX1" fmla="*/ 4216403 w 4216403"/>
              <a:gd name="connsiteY1" fmla="*/ 0 h 1292754"/>
              <a:gd name="connsiteX2" fmla="*/ 4216403 w 4216403"/>
              <a:gd name="connsiteY2" fmla="*/ 1292754 h 1292754"/>
              <a:gd name="connsiteX3" fmla="*/ 0 w 4216403"/>
              <a:gd name="connsiteY3" fmla="*/ 1292754 h 1292754"/>
              <a:gd name="connsiteX4" fmla="*/ 0 w 4216403"/>
              <a:gd name="connsiteY4" fmla="*/ 0 h 129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403" h="1292754">
                <a:moveTo>
                  <a:pt x="0" y="0"/>
                </a:moveTo>
                <a:lnTo>
                  <a:pt x="4216403" y="0"/>
                </a:lnTo>
                <a:lnTo>
                  <a:pt x="4216403" y="1292754"/>
                </a:lnTo>
                <a:lnTo>
                  <a:pt x="0" y="12927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25400" rIns="25400" bIns="25400" numCol="1" spcCol="1270" anchor="t" anchorCtr="0">
            <a:noAutofit/>
          </a:bodyPr>
          <a:lstStyle/>
          <a:p>
            <a:pPr marL="0" lvl="0" indent="0" algn="l" defTabSz="889000">
              <a:lnSpc>
                <a:spcPct val="90000"/>
              </a:lnSpc>
              <a:spcBef>
                <a:spcPct val="0"/>
              </a:spcBef>
              <a:spcAft>
                <a:spcPts val="500"/>
              </a:spcAft>
              <a:buNone/>
            </a:pPr>
            <a:r>
              <a:rPr lang="en-US" sz="2000" kern="1200" dirty="0">
                <a:solidFill>
                  <a:schemeClr val="tx1">
                    <a:lumMod val="75000"/>
                  </a:schemeClr>
                </a:solidFill>
              </a:rPr>
              <a:t>2 Critical Planning Questions</a:t>
            </a:r>
          </a:p>
          <a:p>
            <a:pPr marL="171450" lvl="1" indent="-171450" algn="l" defTabSz="800100">
              <a:lnSpc>
                <a:spcPct val="90000"/>
              </a:lnSpc>
              <a:spcBef>
                <a:spcPct val="0"/>
              </a:spcBef>
              <a:spcAft>
                <a:spcPct val="15000"/>
              </a:spcAft>
              <a:buChar char="•"/>
            </a:pPr>
            <a:r>
              <a:rPr lang="en-US" sz="1800" kern="1200" dirty="0">
                <a:solidFill>
                  <a:schemeClr val="tx1">
                    <a:lumMod val="75000"/>
                  </a:schemeClr>
                </a:solidFill>
              </a:rPr>
              <a:t>Mission</a:t>
            </a:r>
          </a:p>
          <a:p>
            <a:pPr marL="171450" lvl="1" indent="-171450" algn="l" defTabSz="800100">
              <a:lnSpc>
                <a:spcPct val="90000"/>
              </a:lnSpc>
              <a:spcBef>
                <a:spcPct val="0"/>
              </a:spcBef>
              <a:spcAft>
                <a:spcPct val="15000"/>
              </a:spcAft>
              <a:buChar char="•"/>
            </a:pPr>
            <a:r>
              <a:rPr lang="en-US" sz="1800" kern="1200" dirty="0">
                <a:solidFill>
                  <a:schemeClr val="tx1">
                    <a:lumMod val="75000"/>
                  </a:schemeClr>
                </a:solidFill>
              </a:rPr>
              <a:t>Values</a:t>
            </a:r>
            <a:endParaRPr lang="en-US" sz="1400" kern="1200" dirty="0">
              <a:solidFill>
                <a:schemeClr val="tx1">
                  <a:lumMod val="75000"/>
                </a:schemeClr>
              </a:solidFill>
            </a:endParaRPr>
          </a:p>
        </p:txBody>
      </p:sp>
      <p:sp>
        <p:nvSpPr>
          <p:cNvPr id="12" name="Straight Connector 11">
            <a:extLst>
              <a:ext uri="{FF2B5EF4-FFF2-40B4-BE49-F238E27FC236}">
                <a16:creationId xmlns:a16="http://schemas.microsoft.com/office/drawing/2014/main" xmlns="" id="{4F83B62F-02F7-4146-9482-E713E4A8FBB1}"/>
              </a:ext>
            </a:extLst>
          </p:cNvPr>
          <p:cNvSpPr/>
          <p:nvPr/>
        </p:nvSpPr>
        <p:spPr>
          <a:xfrm>
            <a:off x="6458482" y="2658797"/>
            <a:ext cx="554037" cy="0"/>
          </a:xfrm>
          <a:prstGeom prst="line">
            <a:avLst/>
          </a:prstGeom>
          <a:ln w="38100">
            <a:solidFill>
              <a:schemeClr val="tx1">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Straight Connector 12">
            <a:extLst>
              <a:ext uri="{FF2B5EF4-FFF2-40B4-BE49-F238E27FC236}">
                <a16:creationId xmlns:a16="http://schemas.microsoft.com/office/drawing/2014/main" xmlns="" id="{F947732F-8F4C-FD48-B89D-FAB5E540F70D}"/>
              </a:ext>
            </a:extLst>
          </p:cNvPr>
          <p:cNvSpPr/>
          <p:nvPr/>
        </p:nvSpPr>
        <p:spPr>
          <a:xfrm rot="5400000">
            <a:off x="4387638" y="2963296"/>
            <a:ext cx="2373940" cy="1763316"/>
          </a:xfrm>
          <a:prstGeom prst="line">
            <a:avLst/>
          </a:prstGeom>
          <a:ln w="38100">
            <a:solidFill>
              <a:schemeClr val="tx1">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a:extLst>
              <a:ext uri="{FF2B5EF4-FFF2-40B4-BE49-F238E27FC236}">
                <a16:creationId xmlns:a16="http://schemas.microsoft.com/office/drawing/2014/main" xmlns="" id="{4A2EBF55-1D17-C74E-A809-4335BDEFD4AE}"/>
              </a:ext>
            </a:extLst>
          </p:cNvPr>
          <p:cNvSpPr/>
          <p:nvPr/>
        </p:nvSpPr>
        <p:spPr>
          <a:xfrm>
            <a:off x="7238999" y="3809995"/>
            <a:ext cx="3087163" cy="1292754"/>
          </a:xfrm>
          <a:custGeom>
            <a:avLst/>
            <a:gdLst>
              <a:gd name="connsiteX0" fmla="*/ 0 w 3087163"/>
              <a:gd name="connsiteY0" fmla="*/ 0 h 1292754"/>
              <a:gd name="connsiteX1" fmla="*/ 3087163 w 3087163"/>
              <a:gd name="connsiteY1" fmla="*/ 0 h 1292754"/>
              <a:gd name="connsiteX2" fmla="*/ 3087163 w 3087163"/>
              <a:gd name="connsiteY2" fmla="*/ 1292754 h 1292754"/>
              <a:gd name="connsiteX3" fmla="*/ 0 w 3087163"/>
              <a:gd name="connsiteY3" fmla="*/ 1292754 h 1292754"/>
              <a:gd name="connsiteX4" fmla="*/ 0 w 3087163"/>
              <a:gd name="connsiteY4" fmla="*/ 0 h 129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163" h="1292754">
                <a:moveTo>
                  <a:pt x="0" y="0"/>
                </a:moveTo>
                <a:lnTo>
                  <a:pt x="3087163" y="0"/>
                </a:lnTo>
                <a:lnTo>
                  <a:pt x="3087163" y="1292754"/>
                </a:lnTo>
                <a:lnTo>
                  <a:pt x="0" y="12927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25400" rIns="25400" bIns="25400" numCol="1" spcCol="1270" anchor="t" anchorCtr="0">
            <a:noAutofit/>
          </a:bodyPr>
          <a:lstStyle/>
          <a:p>
            <a:pPr marL="0" lvl="0" indent="0" algn="l" defTabSz="889000">
              <a:lnSpc>
                <a:spcPct val="90000"/>
              </a:lnSpc>
              <a:spcBef>
                <a:spcPct val="0"/>
              </a:spcBef>
              <a:spcAft>
                <a:spcPts val="500"/>
              </a:spcAft>
              <a:buNone/>
            </a:pPr>
            <a:r>
              <a:rPr lang="en-US" sz="2000" kern="1200" dirty="0">
                <a:solidFill>
                  <a:schemeClr val="tx1">
                    <a:lumMod val="75000"/>
                  </a:schemeClr>
                </a:solidFill>
              </a:rPr>
              <a:t>3 Progress Questions</a:t>
            </a:r>
          </a:p>
          <a:p>
            <a:pPr marL="171450" lvl="1" indent="-171450" algn="l" defTabSz="800100">
              <a:lnSpc>
                <a:spcPct val="90000"/>
              </a:lnSpc>
              <a:spcBef>
                <a:spcPct val="0"/>
              </a:spcBef>
              <a:spcAft>
                <a:spcPts val="500"/>
              </a:spcAft>
              <a:buChar char="•"/>
            </a:pPr>
            <a:r>
              <a:rPr lang="en-US" sz="1800" kern="1200" dirty="0">
                <a:solidFill>
                  <a:schemeClr val="tx1">
                    <a:lumMod val="75000"/>
                  </a:schemeClr>
                </a:solidFill>
              </a:rPr>
              <a:t>Who</a:t>
            </a:r>
          </a:p>
          <a:p>
            <a:pPr marL="171450" lvl="1" indent="-171450" algn="l" defTabSz="800100">
              <a:lnSpc>
                <a:spcPct val="90000"/>
              </a:lnSpc>
              <a:spcBef>
                <a:spcPct val="0"/>
              </a:spcBef>
              <a:spcAft>
                <a:spcPts val="500"/>
              </a:spcAft>
              <a:buChar char="•"/>
            </a:pPr>
            <a:r>
              <a:rPr lang="en-US" sz="1800" kern="1200" dirty="0">
                <a:solidFill>
                  <a:schemeClr val="tx1">
                    <a:lumMod val="75000"/>
                  </a:schemeClr>
                </a:solidFill>
              </a:rPr>
              <a:t>When</a:t>
            </a:r>
          </a:p>
          <a:p>
            <a:pPr marL="171450" lvl="1" indent="-171450" algn="l" defTabSz="800100">
              <a:lnSpc>
                <a:spcPct val="90000"/>
              </a:lnSpc>
              <a:spcBef>
                <a:spcPct val="0"/>
              </a:spcBef>
              <a:spcAft>
                <a:spcPts val="500"/>
              </a:spcAft>
              <a:buChar char="•"/>
            </a:pPr>
            <a:r>
              <a:rPr lang="en-US" sz="1800" kern="1200" dirty="0">
                <a:solidFill>
                  <a:schemeClr val="tx1">
                    <a:lumMod val="75000"/>
                  </a:schemeClr>
                </a:solidFill>
              </a:rPr>
              <a:t>How Measure</a:t>
            </a:r>
          </a:p>
        </p:txBody>
      </p:sp>
      <p:sp>
        <p:nvSpPr>
          <p:cNvPr id="15" name="Straight Connector 14">
            <a:extLst>
              <a:ext uri="{FF2B5EF4-FFF2-40B4-BE49-F238E27FC236}">
                <a16:creationId xmlns:a16="http://schemas.microsoft.com/office/drawing/2014/main" xmlns="" id="{9C14F1EF-8DA4-2A46-BA91-44BE3FF57EB6}"/>
              </a:ext>
            </a:extLst>
          </p:cNvPr>
          <p:cNvSpPr/>
          <p:nvPr/>
        </p:nvSpPr>
        <p:spPr>
          <a:xfrm>
            <a:off x="6458482" y="3951551"/>
            <a:ext cx="554037" cy="0"/>
          </a:xfrm>
          <a:prstGeom prst="line">
            <a:avLst/>
          </a:prstGeom>
          <a:ln w="38100">
            <a:solidFill>
              <a:schemeClr val="tx1">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Straight Connector 15">
            <a:extLst>
              <a:ext uri="{FF2B5EF4-FFF2-40B4-BE49-F238E27FC236}">
                <a16:creationId xmlns:a16="http://schemas.microsoft.com/office/drawing/2014/main" xmlns="" id="{CDBF43B8-8A14-6C43-B873-0770A91F5938}"/>
              </a:ext>
            </a:extLst>
          </p:cNvPr>
          <p:cNvSpPr/>
          <p:nvPr/>
        </p:nvSpPr>
        <p:spPr>
          <a:xfrm rot="5400000">
            <a:off x="5042362" y="4234849"/>
            <a:ext cx="1696093" cy="1128020"/>
          </a:xfrm>
          <a:prstGeom prst="line">
            <a:avLst/>
          </a:prstGeom>
          <a:ln w="38100">
            <a:solidFill>
              <a:schemeClr val="tx1">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3870824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267"/>
            <a:ext cx="10515600" cy="1325563"/>
          </a:xfrm>
        </p:spPr>
        <p:txBody>
          <a:bodyPr/>
          <a:lstStyle/>
          <a:p>
            <a:r>
              <a:rPr lang="en-US" dirty="0"/>
              <a:t>8 Questions of a MAP</a:t>
            </a:r>
          </a:p>
        </p:txBody>
      </p:sp>
      <p:sp>
        <p:nvSpPr>
          <p:cNvPr id="3" name="Content Placeholder 1"/>
          <p:cNvSpPr txBox="1">
            <a:spLocks/>
          </p:cNvSpPr>
          <p:nvPr/>
        </p:nvSpPr>
        <p:spPr>
          <a:xfrm>
            <a:off x="2057400" y="1066800"/>
            <a:ext cx="8229600" cy="3048000"/>
          </a:xfrm>
          <a:prstGeom prst="rect">
            <a:avLst/>
          </a:prstGeom>
        </p:spPr>
        <p:txBody>
          <a:bodyPr>
            <a:noAutofit/>
          </a:bodyPr>
          <a:lstStyle>
            <a:lvl1pPr marL="280988" indent="-280988" algn="l" rtl="0" eaLnBrk="1" fontAlgn="base" hangingPunct="1">
              <a:spcBef>
                <a:spcPct val="20000"/>
              </a:spcBef>
              <a:spcAft>
                <a:spcPct val="0"/>
              </a:spcAft>
              <a:buClr>
                <a:srgbClr val="000099"/>
              </a:buClr>
              <a:buSzPct val="80000"/>
              <a:buFont typeface="Courier New" pitchFamily="49" charset="0"/>
              <a:buNone/>
              <a:defRPr sz="2400" b="1" kern="1200">
                <a:solidFill>
                  <a:schemeClr val="bg2"/>
                </a:solidFill>
                <a:effectLst/>
                <a:latin typeface="Verdana" pitchFamily="34" charset="0"/>
                <a:ea typeface="Verdana" pitchFamily="34" charset="0"/>
                <a:cs typeface="Verdana" pitchFamily="34" charset="0"/>
              </a:defRPr>
            </a:lvl1pPr>
            <a:lvl2pPr marL="682625" indent="-225425" algn="l" rtl="0" eaLnBrk="1" fontAlgn="base" hangingPunct="1">
              <a:spcBef>
                <a:spcPct val="20000"/>
              </a:spcBef>
              <a:spcAft>
                <a:spcPct val="0"/>
              </a:spcAft>
              <a:buClr>
                <a:srgbClr val="000099"/>
              </a:buClr>
              <a:buSzPct val="80000"/>
              <a:buFont typeface="Arial" pitchFamily="34" charset="0"/>
              <a:buChar char="•"/>
              <a:defRPr sz="2400" b="0" kern="1200">
                <a:solidFill>
                  <a:schemeClr val="bg2"/>
                </a:solidFill>
                <a:effectLst/>
                <a:latin typeface="Verdana" pitchFamily="34" charset="0"/>
                <a:ea typeface="Verdana" pitchFamily="34" charset="0"/>
                <a:cs typeface="Verdana" pitchFamily="34" charset="0"/>
              </a:defRPr>
            </a:lvl2pPr>
            <a:lvl3pPr marL="1146175" indent="-231775" algn="l" rtl="0" eaLnBrk="1" fontAlgn="base" hangingPunct="1">
              <a:spcBef>
                <a:spcPct val="20000"/>
              </a:spcBef>
              <a:spcAft>
                <a:spcPct val="0"/>
              </a:spcAft>
              <a:buClr>
                <a:srgbClr val="000099"/>
              </a:buClr>
              <a:buSzPct val="80000"/>
              <a:buFont typeface="Arial" pitchFamily="34" charset="0"/>
              <a:buChar char="•"/>
              <a:defRPr sz="2400" b="0" kern="1200" baseline="0">
                <a:solidFill>
                  <a:schemeClr val="bg2"/>
                </a:solidFill>
                <a:effectLst/>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Clr>
                <a:srgbClr val="000099"/>
              </a:buClr>
              <a:buSzPct val="80000"/>
              <a:buFont typeface="Arial" pitchFamily="34" charset="0"/>
              <a:buChar char="•"/>
              <a:defRPr sz="2400" b="0" kern="1200" baseline="0">
                <a:solidFill>
                  <a:schemeClr val="bg2"/>
                </a:solidFill>
                <a:effectLst/>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lr>
                <a:schemeClr val="tx1"/>
              </a:buClr>
              <a:buSzPct val="100000"/>
              <a:buFont typeface="Courier New" pitchFamily="49" charset="0"/>
              <a:buNone/>
              <a:defRPr sz="2000">
                <a:solidFill>
                  <a:schemeClr val="bg2"/>
                </a:solidFill>
                <a:effectLst/>
                <a:latin typeface="Bookman Old Style" pitchFamily="18" charset="0"/>
              </a:defRPr>
            </a:lvl5pPr>
            <a:lvl6pPr marL="2514600" indent="-228600" algn="l" rtl="0" eaLnBrk="1" fontAlgn="base" hangingPunct="1">
              <a:spcBef>
                <a:spcPct val="20000"/>
              </a:spcBef>
              <a:spcAft>
                <a:spcPct val="0"/>
              </a:spcAft>
              <a:buClr>
                <a:schemeClr val="tx1"/>
              </a:buClr>
              <a:buSzPct val="100000"/>
              <a:buFont typeface="Courier New" pitchFamily="49" charset="0"/>
              <a:buNone/>
              <a:defRPr sz="2000">
                <a:solidFill>
                  <a:schemeClr val="bg2"/>
                </a:solidFill>
                <a:effectLst/>
                <a:latin typeface="Bookman Old Style" pitchFamily="18" charset="0"/>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Times New Roman" pitchFamily="18" charset="0"/>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Times New Roman" pitchFamily="18" charset="0"/>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effectLst>
                  <a:outerShdw blurRad="38100" dist="38100" dir="2700000" algn="tl">
                    <a:srgbClr val="C0C0C0"/>
                  </a:outerShdw>
                </a:effectLst>
                <a:latin typeface="Times New Roman" pitchFamily="18" charset="0"/>
              </a:defRPr>
            </a:lvl9pPr>
          </a:lstStyle>
          <a:p>
            <a:r>
              <a:rPr lang="en-US" sz="1800" dirty="0">
                <a:solidFill>
                  <a:schemeClr val="tx1">
                    <a:lumMod val="75000"/>
                  </a:schemeClr>
                </a:solidFill>
              </a:rPr>
              <a:t>Ministry Action Planning Questions</a:t>
            </a:r>
          </a:p>
          <a:p>
            <a:pPr lvl="1"/>
            <a:r>
              <a:rPr lang="en-US" sz="1800" b="1" dirty="0">
                <a:solidFill>
                  <a:schemeClr val="tx1">
                    <a:lumMod val="75000"/>
                  </a:schemeClr>
                </a:solidFill>
              </a:rPr>
              <a:t>Mission</a:t>
            </a:r>
            <a:r>
              <a:rPr lang="en-US" sz="1800" dirty="0">
                <a:solidFill>
                  <a:schemeClr val="tx1">
                    <a:lumMod val="75000"/>
                  </a:schemeClr>
                </a:solidFill>
              </a:rPr>
              <a:t> - What is the ministry's mission or purpose</a:t>
            </a:r>
          </a:p>
          <a:p>
            <a:pPr lvl="1"/>
            <a:r>
              <a:rPr lang="en-US" sz="1800" b="1" dirty="0">
                <a:solidFill>
                  <a:schemeClr val="tx1">
                    <a:lumMod val="75000"/>
                  </a:schemeClr>
                </a:solidFill>
              </a:rPr>
              <a:t>Values</a:t>
            </a:r>
            <a:r>
              <a:rPr lang="en-US" sz="1800" dirty="0">
                <a:solidFill>
                  <a:schemeClr val="tx1">
                    <a:lumMod val="75000"/>
                  </a:schemeClr>
                </a:solidFill>
              </a:rPr>
              <a:t> - What's most important with regard to that purpose or how we achieve that purpose?</a:t>
            </a:r>
          </a:p>
          <a:p>
            <a:pPr lvl="1"/>
            <a:r>
              <a:rPr lang="en-US" sz="1800" b="1" dirty="0">
                <a:solidFill>
                  <a:schemeClr val="tx1">
                    <a:lumMod val="75000"/>
                  </a:schemeClr>
                </a:solidFill>
              </a:rPr>
              <a:t>Context</a:t>
            </a:r>
            <a:r>
              <a:rPr lang="en-US" sz="1800" dirty="0">
                <a:solidFill>
                  <a:schemeClr val="tx1">
                    <a:lumMod val="75000"/>
                  </a:schemeClr>
                </a:solidFill>
              </a:rPr>
              <a:t> - What is the current/brutally honest reality of where we are </a:t>
            </a:r>
            <a:r>
              <a:rPr lang="en-US" sz="1800" dirty="0" err="1">
                <a:solidFill>
                  <a:schemeClr val="tx1">
                    <a:lumMod val="75000"/>
                  </a:schemeClr>
                </a:solidFill>
              </a:rPr>
              <a:t>vs</a:t>
            </a:r>
            <a:r>
              <a:rPr lang="en-US" sz="1800" dirty="0">
                <a:solidFill>
                  <a:schemeClr val="tx1">
                    <a:lumMod val="75000"/>
                  </a:schemeClr>
                </a:solidFill>
              </a:rPr>
              <a:t> this purpose?</a:t>
            </a:r>
          </a:p>
          <a:p>
            <a:pPr lvl="1"/>
            <a:r>
              <a:rPr lang="en-US" sz="1800" b="1" dirty="0">
                <a:solidFill>
                  <a:schemeClr val="tx1">
                    <a:lumMod val="75000"/>
                  </a:schemeClr>
                </a:solidFill>
              </a:rPr>
              <a:t>Vision</a:t>
            </a:r>
            <a:r>
              <a:rPr lang="en-US" sz="1800" dirty="0">
                <a:solidFill>
                  <a:schemeClr val="tx1">
                    <a:lumMod val="75000"/>
                  </a:schemeClr>
                </a:solidFill>
              </a:rPr>
              <a:t> - Where do we want to be 3 to 5 years into the future w/r to the purpose?</a:t>
            </a:r>
          </a:p>
          <a:p>
            <a:pPr lvl="1"/>
            <a:r>
              <a:rPr lang="en-US" sz="1800" b="1" dirty="0">
                <a:solidFill>
                  <a:schemeClr val="tx1">
                    <a:lumMod val="75000"/>
                  </a:schemeClr>
                </a:solidFill>
              </a:rPr>
              <a:t>Strategies</a:t>
            </a:r>
            <a:r>
              <a:rPr lang="en-US" sz="1800" dirty="0">
                <a:solidFill>
                  <a:schemeClr val="tx1">
                    <a:lumMod val="75000"/>
                  </a:schemeClr>
                </a:solidFill>
              </a:rPr>
              <a:t> - What steps do we plan to take or how are we going to achieve the vision?</a:t>
            </a:r>
          </a:p>
          <a:p>
            <a:r>
              <a:rPr lang="en-US" sz="1800" dirty="0">
                <a:solidFill>
                  <a:schemeClr val="tx1">
                    <a:lumMod val="75000"/>
                  </a:schemeClr>
                </a:solidFill>
              </a:rPr>
              <a:t>Progress Questions for each Strategy</a:t>
            </a:r>
          </a:p>
          <a:p>
            <a:pPr lvl="1"/>
            <a:r>
              <a:rPr lang="en-US" sz="1800" b="1" dirty="0">
                <a:solidFill>
                  <a:schemeClr val="tx1">
                    <a:lumMod val="75000"/>
                  </a:schemeClr>
                </a:solidFill>
              </a:rPr>
              <a:t>Measures of Progress</a:t>
            </a:r>
            <a:r>
              <a:rPr lang="en-US" sz="1800" dirty="0">
                <a:solidFill>
                  <a:schemeClr val="tx1">
                    <a:lumMod val="75000"/>
                  </a:schemeClr>
                </a:solidFill>
              </a:rPr>
              <a:t> - How will we know if we are making progress?</a:t>
            </a:r>
          </a:p>
          <a:p>
            <a:pPr lvl="1"/>
            <a:r>
              <a:rPr lang="en-US" sz="1800" b="1" dirty="0">
                <a:solidFill>
                  <a:schemeClr val="tx1">
                    <a:lumMod val="75000"/>
                  </a:schemeClr>
                </a:solidFill>
              </a:rPr>
              <a:t>Who</a:t>
            </a:r>
            <a:r>
              <a:rPr lang="en-US" sz="1800" dirty="0">
                <a:solidFill>
                  <a:schemeClr val="tx1">
                    <a:lumMod val="75000"/>
                  </a:schemeClr>
                </a:solidFill>
              </a:rPr>
              <a:t> - Who is responsible for seeing an action through?</a:t>
            </a:r>
          </a:p>
          <a:p>
            <a:pPr lvl="2"/>
            <a:r>
              <a:rPr lang="en-US" sz="1800" dirty="0">
                <a:solidFill>
                  <a:schemeClr val="tx1">
                    <a:lumMod val="75000"/>
                  </a:schemeClr>
                </a:solidFill>
              </a:rPr>
              <a:t>To whom are we accountable?</a:t>
            </a:r>
          </a:p>
          <a:p>
            <a:pPr lvl="1"/>
            <a:r>
              <a:rPr lang="en-US" sz="1800" b="1" dirty="0">
                <a:solidFill>
                  <a:schemeClr val="tx1">
                    <a:lumMod val="75000"/>
                  </a:schemeClr>
                </a:solidFill>
              </a:rPr>
              <a:t>When</a:t>
            </a:r>
            <a:r>
              <a:rPr lang="en-US" sz="1800" dirty="0">
                <a:solidFill>
                  <a:schemeClr val="tx1">
                    <a:lumMod val="75000"/>
                  </a:schemeClr>
                </a:solidFill>
              </a:rPr>
              <a:t> – By when does it need to be done?</a:t>
            </a:r>
          </a:p>
          <a:p>
            <a:pPr lvl="1"/>
            <a:endParaRPr lang="en-US" sz="1800" dirty="0">
              <a:solidFill>
                <a:schemeClr val="tx1">
                  <a:lumMod val="75000"/>
                </a:schemeClr>
              </a:solidFill>
            </a:endParaRPr>
          </a:p>
          <a:p>
            <a:pPr lvl="1"/>
            <a:endParaRPr lang="en-US" sz="1800" dirty="0">
              <a:solidFill>
                <a:schemeClr val="tx1">
                  <a:lumMod val="75000"/>
                </a:schemeClr>
              </a:solidFill>
            </a:endParaRPr>
          </a:p>
        </p:txBody>
      </p:sp>
    </p:spTree>
    <p:extLst>
      <p:ext uri="{BB962C8B-B14F-4D97-AF65-F5344CB8AC3E}">
        <p14:creationId xmlns:p14="http://schemas.microsoft.com/office/powerpoint/2010/main" val="1997406561"/>
      </p:ext>
    </p:extLst>
  </p:cSld>
  <p:clrMapOvr>
    <a:masterClrMapping/>
  </p:clrMapOvr>
  <p:transition xmlns:p14="http://schemas.microsoft.com/office/powerpoint/2010/mai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xmlns="" id="{2EB67963-1476-E849-9881-5BF8EF6778E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291855" y="152400"/>
            <a:ext cx="4991502" cy="6553200"/>
          </a:xfrm>
        </p:spPr>
      </p:pic>
      <p:pic>
        <p:nvPicPr>
          <p:cNvPr id="6" name="Picture 5">
            <a:extLst>
              <a:ext uri="{FF2B5EF4-FFF2-40B4-BE49-F238E27FC236}">
                <a16:creationId xmlns:a16="http://schemas.microsoft.com/office/drawing/2014/main" xmlns="" id="{D5A4BA6D-717D-E148-B8AD-BED46B177F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6804" y="152400"/>
            <a:ext cx="4288744" cy="6553200"/>
          </a:xfrm>
          <a:prstGeom prst="rect">
            <a:avLst/>
          </a:prstGeom>
        </p:spPr>
      </p:pic>
    </p:spTree>
    <p:extLst>
      <p:ext uri="{BB962C8B-B14F-4D97-AF65-F5344CB8AC3E}">
        <p14:creationId xmlns:p14="http://schemas.microsoft.com/office/powerpoint/2010/main" val="3500817543"/>
      </p:ext>
    </p:extLst>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566400" cy="1143000"/>
          </a:xfrm>
        </p:spPr>
        <p:txBody>
          <a:bodyPr>
            <a:normAutofit/>
          </a:bodyPr>
          <a:lstStyle/>
          <a:p>
            <a:pPr algn="r"/>
            <a:r>
              <a:rPr lang="en-US" dirty="0"/>
              <a:t>Equipping Strategy</a:t>
            </a:r>
          </a:p>
        </p:txBody>
      </p:sp>
      <p:graphicFrame>
        <p:nvGraphicFramePr>
          <p:cNvPr id="8" name="Content Placeholder 7"/>
          <p:cNvGraphicFramePr>
            <a:graphicFrameLocks noGrp="1"/>
          </p:cNvGraphicFramePr>
          <p:nvPr>
            <p:ph idx="11"/>
          </p:nvPr>
        </p:nvGraphicFramePr>
        <p:xfrm>
          <a:off x="1270000" y="1481672"/>
          <a:ext cx="8792633" cy="4233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4133" y="5894800"/>
            <a:ext cx="1088139" cy="743714"/>
          </a:xfrm>
          <a:prstGeom prst="rect">
            <a:avLst/>
          </a:prstGeom>
        </p:spPr>
      </p:pic>
    </p:spTree>
    <p:extLst>
      <p:ext uri="{BB962C8B-B14F-4D97-AF65-F5344CB8AC3E}">
        <p14:creationId xmlns:p14="http://schemas.microsoft.com/office/powerpoint/2010/main" val="295224919"/>
      </p:ext>
    </p:extLst>
  </p:cSld>
  <p:clrMapOvr>
    <a:masterClrMapping/>
  </p:clrMapOvr>
  <p:transition xmlns:p14="http://schemas.microsoft.com/office/powerpoint/2010/mai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about it</a:t>
            </a:r>
          </a:p>
        </p:txBody>
      </p:sp>
      <p:sp>
        <p:nvSpPr>
          <p:cNvPr id="3" name="Content Placeholder 2"/>
          <p:cNvSpPr>
            <a:spLocks noGrp="1"/>
          </p:cNvSpPr>
          <p:nvPr>
            <p:ph idx="1"/>
          </p:nvPr>
        </p:nvSpPr>
        <p:spPr>
          <a:xfrm>
            <a:off x="838199" y="1825625"/>
            <a:ext cx="10744985" cy="4351338"/>
          </a:xfrm>
        </p:spPr>
        <p:txBody>
          <a:bodyPr>
            <a:normAutofit fontScale="92500"/>
          </a:bodyPr>
          <a:lstStyle/>
          <a:p>
            <a:r>
              <a:rPr lang="en-US" dirty="0">
                <a:solidFill>
                  <a:schemeClr val="tx2"/>
                </a:solidFill>
                <a:effectLst>
                  <a:outerShdw blurRad="50800" dist="38100" dir="2700000" algn="tl" rotWithShape="0">
                    <a:prstClr val="black">
                      <a:alpha val="40000"/>
                    </a:prstClr>
                  </a:outerShdw>
                </a:effectLst>
              </a:rPr>
              <a:t>Reflect together on how Jesus equipped the few.</a:t>
            </a:r>
          </a:p>
          <a:p>
            <a:endParaRPr lang="en-US" dirty="0">
              <a:solidFill>
                <a:schemeClr val="tx2"/>
              </a:solidFill>
              <a:effectLst>
                <a:outerShdw blurRad="50800" dist="38100" dir="2700000" algn="tl" rotWithShape="0">
                  <a:prstClr val="black">
                    <a:alpha val="40000"/>
                  </a:prstClr>
                </a:outerShdw>
              </a:effectLst>
            </a:endParaRPr>
          </a:p>
          <a:p>
            <a:r>
              <a:rPr lang="en-US" dirty="0">
                <a:solidFill>
                  <a:schemeClr val="tx2"/>
                </a:solidFill>
                <a:effectLst>
                  <a:outerShdw blurRad="50800" dist="38100" dir="2700000" algn="tl" rotWithShape="0">
                    <a:prstClr val="black">
                      <a:alpha val="40000"/>
                    </a:prstClr>
                  </a:outerShdw>
                </a:effectLst>
              </a:rPr>
              <a:t>What would have to change in your leadership culture in order to focus more on equipping and developing a few other leaders?</a:t>
            </a:r>
          </a:p>
          <a:p>
            <a:endParaRPr lang="en-US" dirty="0">
              <a:solidFill>
                <a:schemeClr val="tx2"/>
              </a:solidFill>
              <a:effectLst>
                <a:outerShdw blurRad="50800" dist="38100" dir="2700000" algn="tl" rotWithShape="0">
                  <a:prstClr val="black">
                    <a:alpha val="40000"/>
                  </a:prstClr>
                </a:outerShdw>
              </a:effectLst>
            </a:endParaRPr>
          </a:p>
          <a:p>
            <a:r>
              <a:rPr lang="en-US" dirty="0">
                <a:solidFill>
                  <a:schemeClr val="tx2"/>
                </a:solidFill>
                <a:effectLst>
                  <a:outerShdw blurRad="50800" dist="38100" dir="2700000" algn="tl" rotWithShape="0">
                    <a:prstClr val="black">
                      <a:alpha val="40000"/>
                    </a:prstClr>
                  </a:outerShdw>
                </a:effectLst>
              </a:rPr>
              <a:t>What would the fruit of this be?</a:t>
            </a:r>
          </a:p>
        </p:txBody>
      </p:sp>
    </p:spTree>
    <p:extLst>
      <p:ext uri="{BB962C8B-B14F-4D97-AF65-F5344CB8AC3E}">
        <p14:creationId xmlns:p14="http://schemas.microsoft.com/office/powerpoint/2010/main" val="4078128324"/>
      </p:ext>
    </p:extLst>
  </p:cSld>
  <p:clrMapOvr>
    <a:masterClrMapping/>
  </p:clrMapOvr>
</p:sld>
</file>

<file path=ppt/theme/theme1.xml><?xml version="1.0" encoding="utf-8"?>
<a:theme xmlns:a="http://schemas.openxmlformats.org/drawingml/2006/main" name="SLI Foundation Theme">
  <a:themeElements>
    <a:clrScheme name="SLI Build">
      <a:dk1>
        <a:srgbClr val="506294"/>
      </a:dk1>
      <a:lt1>
        <a:srgbClr val="FFFFFF"/>
      </a:lt1>
      <a:dk2>
        <a:srgbClr val="506294"/>
      </a:dk2>
      <a:lt2>
        <a:srgbClr val="FFFFFF"/>
      </a:lt2>
      <a:accent1>
        <a:srgbClr val="506294"/>
      </a:accent1>
      <a:accent2>
        <a:srgbClr val="FFFFFF"/>
      </a:accent2>
      <a:accent3>
        <a:srgbClr val="8B92A6"/>
      </a:accent3>
      <a:accent4>
        <a:srgbClr val="7995E0"/>
      </a:accent4>
      <a:accent5>
        <a:srgbClr val="344061"/>
      </a:accent5>
      <a:accent6>
        <a:srgbClr val="0A172C"/>
      </a:accent6>
      <a:hlink>
        <a:srgbClr val="39407F"/>
      </a:hlink>
      <a:folHlink>
        <a:srgbClr val="131E7F"/>
      </a:folHlink>
    </a:clrScheme>
    <a:fontScheme name="Trebuche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LI Foundation Theme" id="{E3BC922A-8E6D-45C6-A05D-D671219FB9E9}" vid="{22342433-BF5B-43C7-B661-43ADCF01D1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 Foundation Theme</Template>
  <TotalTime>7267</TotalTime>
  <Words>9503</Words>
  <Application>Microsoft Macintosh PowerPoint</Application>
  <PresentationFormat>Custom</PresentationFormat>
  <Paragraphs>987</Paragraphs>
  <Slides>73</Slides>
  <Notes>45</Notes>
  <HiddenSlides>1</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SLI Foundation Theme</vt:lpstr>
      <vt:lpstr>PowerPoint Presentation</vt:lpstr>
      <vt:lpstr>Reengaging Volunteers &amp; Raising Up  New Leaders  Post-COVID  February 2022</vt:lpstr>
      <vt:lpstr>Introductions</vt:lpstr>
      <vt:lpstr>PowerPoint Presentation</vt:lpstr>
      <vt:lpstr>Outcome: Engaged Volunteers &amp; New Leaders Post-COVID </vt:lpstr>
      <vt:lpstr>Principle     Practice</vt:lpstr>
      <vt:lpstr>PowerPoint Presentation</vt:lpstr>
      <vt:lpstr>Equipping Strategy</vt:lpstr>
      <vt:lpstr>Talk about it</vt:lpstr>
      <vt:lpstr>PowerPoint Presentation</vt:lpstr>
      <vt:lpstr>Formed in Christ  to Join Christ in Mission</vt:lpstr>
      <vt:lpstr>PowerPoint Presentation</vt:lpstr>
      <vt:lpstr>Principle     Practice</vt:lpstr>
      <vt:lpstr>PowerPoint Presentation</vt:lpstr>
      <vt:lpstr>Principle     Practice</vt:lpstr>
      <vt:lpstr>Spiritual Formation</vt:lpstr>
      <vt:lpstr>Formation Guidelines</vt:lpstr>
      <vt:lpstr>PowerPoint Presentation</vt:lpstr>
      <vt:lpstr>Prayer Together</vt:lpstr>
      <vt:lpstr>Principle     Practice</vt:lpstr>
      <vt:lpstr>PowerPoint Presentation</vt:lpstr>
      <vt:lpstr>Adaptive Leadership</vt:lpstr>
      <vt:lpstr>What to do post-COVID?</vt:lpstr>
      <vt:lpstr>PowerPoint Presentation</vt:lpstr>
      <vt:lpstr>Cynefin Framework</vt:lpstr>
      <vt:lpstr>Adaptive vs. Technical</vt:lpstr>
      <vt:lpstr>Leading Adaptive Change</vt:lpstr>
      <vt:lpstr>Adaptive Challenge</vt:lpstr>
      <vt:lpstr>Have the Same Mind</vt:lpstr>
      <vt:lpstr>Empty Yourself</vt:lpstr>
      <vt:lpstr>Book of Acts</vt:lpstr>
      <vt:lpstr>Focus on your ‘why’ together</vt:lpstr>
      <vt:lpstr>Adaptive Leadership – Core Processes</vt:lpstr>
      <vt:lpstr>What to do post-COVID?</vt:lpstr>
      <vt:lpstr>PowerPoint Presentation</vt:lpstr>
      <vt:lpstr>Shared Spiritual Leadership</vt:lpstr>
      <vt:lpstr>Consulting Scripture</vt:lpstr>
      <vt:lpstr>So… why teams?</vt:lpstr>
      <vt:lpstr>Cultivating Environments Roxburgh</vt:lpstr>
      <vt:lpstr>Team =</vt:lpstr>
      <vt:lpstr>Who is your WE?</vt:lpstr>
      <vt:lpstr>Principle   Practice</vt:lpstr>
      <vt:lpstr>Practicing L3 with a Team</vt:lpstr>
      <vt:lpstr>PowerPoint Presentation</vt:lpstr>
      <vt:lpstr>Q&amp;A</vt:lpstr>
      <vt:lpstr>Contact Information…</vt:lpstr>
      <vt:lpstr>Reengaging Volunteers &amp; Raising Up  New Leaders  Post-COVID  February 2022</vt:lpstr>
      <vt:lpstr>PowerPoint Presentation</vt:lpstr>
      <vt:lpstr>3 Types of Accountability</vt:lpstr>
      <vt:lpstr>PowerPoint Presentation</vt:lpstr>
      <vt:lpstr>Creating Capacity</vt:lpstr>
      <vt:lpstr>Disciple Making System</vt:lpstr>
      <vt:lpstr>Church System</vt:lpstr>
      <vt:lpstr>A Framework for Vitality</vt:lpstr>
      <vt:lpstr>PowerPoint Presentation</vt:lpstr>
      <vt:lpstr>PowerPoint Presentation</vt:lpstr>
      <vt:lpstr>PowerPoint Presentation</vt:lpstr>
      <vt:lpstr>The MAP is a Story of Change</vt:lpstr>
      <vt:lpstr>1-page MAP</vt:lpstr>
      <vt:lpstr>PowerPoint Presentation</vt:lpstr>
      <vt:lpstr>Ministry Action Plan (MAP)</vt:lpstr>
      <vt:lpstr>Ministry Action Plan (MAP)</vt:lpstr>
      <vt:lpstr>Discernment &amp; Sanctification</vt:lpstr>
      <vt:lpstr>Key Actionable Questions</vt:lpstr>
      <vt:lpstr>Key Leadership Questions</vt:lpstr>
      <vt:lpstr>Key Leadership Questions</vt:lpstr>
      <vt:lpstr>Key Leadership Questions</vt:lpstr>
      <vt:lpstr>Key Leadership Questions</vt:lpstr>
      <vt:lpstr>Key Leadership Questions</vt:lpstr>
      <vt:lpstr>3 Types of Accountability</vt:lpstr>
      <vt:lpstr>MAP Questions</vt:lpstr>
      <vt:lpstr>8 Questions of a MAP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Moore</dc:creator>
  <cp:lastModifiedBy>Suzanne Gill</cp:lastModifiedBy>
  <cp:revision>266</cp:revision>
  <dcterms:created xsi:type="dcterms:W3CDTF">2016-02-28T03:27:33Z</dcterms:created>
  <dcterms:modified xsi:type="dcterms:W3CDTF">2022-02-28T20:36:41Z</dcterms:modified>
  <cp:contentStatus/>
</cp:coreProperties>
</file>